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9FEC7C2-668D-42AD-9AF6-3C85D3765132}"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3105080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FEC7C2-668D-42AD-9AF6-3C85D3765132}"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3794410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FEC7C2-668D-42AD-9AF6-3C85D3765132}"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2562801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FEC7C2-668D-42AD-9AF6-3C85D3765132}"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3612111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FEC7C2-668D-42AD-9AF6-3C85D3765132}"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156312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9FEC7C2-668D-42AD-9AF6-3C85D3765132}"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1975068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9FEC7C2-668D-42AD-9AF6-3C85D3765132}" type="datetimeFigureOut">
              <a:rPr lang="en-US" smtClean="0"/>
              <a:t>6/23/2020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134874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9FEC7C2-668D-42AD-9AF6-3C85D3765132}" type="datetimeFigureOut">
              <a:rPr lang="en-US" smtClean="0"/>
              <a:t>6/23/2020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2243573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EC7C2-668D-42AD-9AF6-3C85D3765132}" type="datetimeFigureOut">
              <a:rPr lang="en-US" smtClean="0"/>
              <a:t>6/23/2020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3995912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FEC7C2-668D-42AD-9AF6-3C85D3765132}"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1055190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FEC7C2-668D-42AD-9AF6-3C85D3765132}"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0D97D0-5B1E-49C7-B6B6-EA7356CCAE0E}" type="slidenum">
              <a:rPr lang="en-US" smtClean="0"/>
              <a:t>‹#›</a:t>
            </a:fld>
            <a:endParaRPr lang="en-US"/>
          </a:p>
        </p:txBody>
      </p:sp>
    </p:spTree>
    <p:extLst>
      <p:ext uri="{BB962C8B-B14F-4D97-AF65-F5344CB8AC3E}">
        <p14:creationId xmlns:p14="http://schemas.microsoft.com/office/powerpoint/2010/main" val="678923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FEC7C2-668D-42AD-9AF6-3C85D3765132}" type="datetimeFigureOut">
              <a:rPr lang="en-US" smtClean="0"/>
              <a:t>6/23/2020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0D97D0-5B1E-49C7-B6B6-EA7356CCAE0E}" type="slidenum">
              <a:rPr lang="en-US" smtClean="0"/>
              <a:t>‹#›</a:t>
            </a:fld>
            <a:endParaRPr lang="en-US"/>
          </a:p>
        </p:txBody>
      </p:sp>
    </p:spTree>
    <p:extLst>
      <p:ext uri="{BB962C8B-B14F-4D97-AF65-F5344CB8AC3E}">
        <p14:creationId xmlns:p14="http://schemas.microsoft.com/office/powerpoint/2010/main" val="2946016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584775"/>
          </a:xfrm>
          <a:prstGeom prst="rect">
            <a:avLst/>
          </a:prstGeom>
          <a:noFill/>
        </p:spPr>
        <p:txBody>
          <a:bodyPr wrap="square" rtlCol="0">
            <a:spAutoFit/>
          </a:bodyPr>
          <a:lstStyle/>
          <a:p>
            <a:pPr algn="just"/>
            <a:r>
              <a:rPr lang="en-US" sz="3200" dirty="0">
                <a:latin typeface="Arial" panose="020B0604020202020204" pitchFamily="34" charset="0"/>
                <a:cs typeface="Arial" panose="020B0604020202020204" pitchFamily="34" charset="0"/>
              </a:rPr>
              <a:t>The standardized floating method for CMOH film preparation</a:t>
            </a:r>
          </a:p>
        </p:txBody>
      </p:sp>
      <p:sp>
        <p:nvSpPr>
          <p:cNvPr id="5" name="TextBox 4"/>
          <p:cNvSpPr txBox="1"/>
          <p:nvPr/>
        </p:nvSpPr>
        <p:spPr>
          <a:xfrm>
            <a:off x="0" y="1287426"/>
            <a:ext cx="12192000" cy="4093428"/>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Experimental conditions:</a:t>
            </a:r>
          </a:p>
          <a:p>
            <a:r>
              <a:rPr lang="en-US" sz="2000" dirty="0">
                <a:latin typeface="Arial" panose="020B0604020202020204" pitchFamily="34" charset="0"/>
                <a:cs typeface="Arial" panose="020B0604020202020204" pitchFamily="34" charset="0"/>
              </a:rPr>
              <a:t>1. Beaker size used: </a:t>
            </a:r>
            <a:r>
              <a:rPr lang="en-US" sz="2000" b="1" u="sng" dirty="0">
                <a:latin typeface="Arial" panose="020B0604020202020204" pitchFamily="34" charset="0"/>
                <a:cs typeface="Arial" panose="020B0604020202020204" pitchFamily="34" charset="0"/>
              </a:rPr>
              <a:t>250 mL</a:t>
            </a:r>
          </a:p>
          <a:p>
            <a:pPr marL="346075" indent="-346075"/>
            <a:r>
              <a:rPr lang="en-US" sz="2000" dirty="0">
                <a:latin typeface="Arial" panose="020B0604020202020204" pitchFamily="34" charset="0"/>
                <a:cs typeface="Arial" panose="020B0604020202020204" pitchFamily="34" charset="0"/>
              </a:rPr>
              <a:t>2. Total volume of solution: </a:t>
            </a:r>
            <a:r>
              <a:rPr lang="en-US" sz="2000" b="1" u="sng" dirty="0">
                <a:latin typeface="Arial" panose="020B0604020202020204" pitchFamily="34" charset="0"/>
                <a:cs typeface="Arial" panose="020B0604020202020204" pitchFamily="34" charset="0"/>
              </a:rPr>
              <a:t>100 mL</a:t>
            </a:r>
            <a:r>
              <a:rPr lang="en-US" sz="2000" dirty="0">
                <a:latin typeface="Arial" panose="020B0604020202020204" pitchFamily="34" charset="0"/>
                <a:cs typeface="Arial" panose="020B0604020202020204" pitchFamily="34" charset="0"/>
              </a:rPr>
              <a:t> (50 mL of Co(Ac)</a:t>
            </a:r>
            <a:r>
              <a:rPr lang="en-US" sz="2000" baseline="-25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solution + 50 mL KMnO</a:t>
            </a:r>
            <a:r>
              <a:rPr lang="en-US" sz="2000" baseline="-25000" dirty="0">
                <a:latin typeface="Arial" panose="020B0604020202020204" pitchFamily="34" charset="0"/>
                <a:cs typeface="Arial" panose="020B0604020202020204" pitchFamily="34" charset="0"/>
              </a:rPr>
              <a:t>4</a:t>
            </a:r>
            <a:r>
              <a:rPr lang="en-US" sz="2000" dirty="0">
                <a:latin typeface="Arial" panose="020B0604020202020204" pitchFamily="34" charset="0"/>
                <a:cs typeface="Arial" panose="020B0604020202020204" pitchFamily="34" charset="0"/>
              </a:rPr>
              <a:t> solution and then mixed together).</a:t>
            </a:r>
          </a:p>
          <a:p>
            <a:pPr marL="346075"/>
            <a:r>
              <a:rPr lang="en-US" sz="2000" b="1" dirty="0">
                <a:solidFill>
                  <a:srgbClr val="FF0000"/>
                </a:solidFill>
                <a:latin typeface="Arial" panose="020B0604020202020204" pitchFamily="34" charset="0"/>
                <a:cs typeface="Arial" panose="020B0604020202020204" pitchFamily="34" charset="0"/>
              </a:rPr>
              <a:t>Note:</a:t>
            </a:r>
            <a:r>
              <a:rPr lang="en-US" sz="2000" dirty="0">
                <a:latin typeface="Arial" panose="020B0604020202020204" pitchFamily="34" charset="0"/>
                <a:cs typeface="Arial" panose="020B0604020202020204" pitchFamily="34" charset="0"/>
              </a:rPr>
              <a:t> The Co(Ac)</a:t>
            </a:r>
            <a:r>
              <a:rPr lang="en-US" sz="2000" baseline="-25000" dirty="0">
                <a:latin typeface="Arial" panose="020B0604020202020204" pitchFamily="34" charset="0"/>
                <a:cs typeface="Arial" panose="020B0604020202020204" pitchFamily="34" charset="0"/>
              </a:rPr>
              <a:t>2 </a:t>
            </a:r>
            <a:r>
              <a:rPr lang="en-US" sz="2000" dirty="0">
                <a:latin typeface="Arial" panose="020B0604020202020204" pitchFamily="34" charset="0"/>
                <a:cs typeface="Arial" panose="020B0604020202020204" pitchFamily="34" charset="0"/>
              </a:rPr>
              <a:t>and KMnO</a:t>
            </a:r>
            <a:r>
              <a:rPr lang="en-US" sz="2000" baseline="-25000" dirty="0">
                <a:latin typeface="Arial" panose="020B0604020202020204" pitchFamily="34" charset="0"/>
                <a:cs typeface="Arial" panose="020B0604020202020204" pitchFamily="34" charset="0"/>
              </a:rPr>
              <a:t>4</a:t>
            </a:r>
            <a:r>
              <a:rPr lang="en-US" sz="2000" dirty="0">
                <a:latin typeface="Arial" panose="020B0604020202020204" pitchFamily="34" charset="0"/>
                <a:cs typeface="Arial" panose="020B0604020202020204" pitchFamily="34" charset="0"/>
              </a:rPr>
              <a:t> solutions are prepared </a:t>
            </a:r>
            <a:r>
              <a:rPr lang="en-US" sz="2000" b="1" u="sng" dirty="0">
                <a:latin typeface="Arial" panose="020B0604020202020204" pitchFamily="34" charset="0"/>
                <a:cs typeface="Arial" panose="020B0604020202020204" pitchFamily="34" charset="0"/>
              </a:rPr>
              <a:t>separately </a:t>
            </a:r>
            <a:r>
              <a:rPr lang="en-US" sz="2000" dirty="0">
                <a:latin typeface="Arial" panose="020B0604020202020204" pitchFamily="34" charset="0"/>
                <a:cs typeface="Arial" panose="020B0604020202020204" pitchFamily="34" charset="0"/>
              </a:rPr>
              <a:t>first, then </a:t>
            </a:r>
            <a:r>
              <a:rPr lang="en-US" sz="2000" b="1" u="sng" dirty="0">
                <a:latin typeface="Arial" panose="020B0604020202020204" pitchFamily="34" charset="0"/>
                <a:cs typeface="Arial" panose="020B0604020202020204" pitchFamily="34" charset="0"/>
              </a:rPr>
              <a:t>mixed together</a:t>
            </a:r>
            <a:r>
              <a:rPr lang="en-US" sz="2000" dirty="0">
                <a:latin typeface="Arial" panose="020B0604020202020204" pitchFamily="34" charset="0"/>
                <a:cs typeface="Arial" panose="020B0604020202020204" pitchFamily="34" charset="0"/>
              </a:rPr>
              <a:t>, and </a:t>
            </a:r>
            <a:r>
              <a:rPr lang="en-US" sz="2000" b="1" u="sng" dirty="0">
                <a:latin typeface="Arial" panose="020B0604020202020204" pitchFamily="34" charset="0"/>
                <a:cs typeface="Arial" panose="020B0604020202020204" pitchFamily="34" charset="0"/>
              </a:rPr>
              <a:t>wait for about one minute</a:t>
            </a:r>
            <a:r>
              <a:rPr lang="en-US" sz="2000" dirty="0">
                <a:latin typeface="Arial" panose="020B0604020202020204" pitchFamily="34" charset="0"/>
                <a:cs typeface="Arial" panose="020B0604020202020204" pitchFamily="34" charset="0"/>
              </a:rPr>
              <a:t> before you place your substrates into the precursor solution</a:t>
            </a:r>
          </a:p>
          <a:p>
            <a:r>
              <a:rPr lang="en-US" sz="2000" dirty="0">
                <a:latin typeface="Arial" panose="020B0604020202020204" pitchFamily="34" charset="0"/>
                <a:cs typeface="Arial" panose="020B0604020202020204" pitchFamily="34" charset="0"/>
              </a:rPr>
              <a:t>3. Floating platform: </a:t>
            </a:r>
            <a:r>
              <a:rPr lang="en-US" sz="2000" b="1" u="sng" dirty="0">
                <a:latin typeface="Arial" panose="020B0604020202020204" pitchFamily="34" charset="0"/>
                <a:cs typeface="Arial" panose="020B0604020202020204" pitchFamily="34" charset="0"/>
              </a:rPr>
              <a:t>PET</a:t>
            </a:r>
            <a:r>
              <a:rPr lang="en-US" sz="2000" dirty="0">
                <a:latin typeface="Arial" panose="020B0604020202020204" pitchFamily="34" charset="0"/>
                <a:cs typeface="Arial" panose="020B0604020202020204" pitchFamily="34" charset="0"/>
              </a:rPr>
              <a:t> film for any kind of light substrates, such as SiO</a:t>
            </a:r>
            <a:r>
              <a:rPr lang="en-US" sz="2000" baseline="-25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wafers, glass, ITO, Au, etc. </a:t>
            </a:r>
          </a:p>
          <a:p>
            <a:pPr marL="284163"/>
            <a:r>
              <a:rPr lang="en-US" sz="2000" dirty="0">
                <a:latin typeface="Arial" panose="020B0604020202020204" pitchFamily="34" charset="0"/>
                <a:cs typeface="Arial" panose="020B0604020202020204" pitchFamily="34" charset="0"/>
              </a:rPr>
              <a:t>You can also use Styrofoam (</a:t>
            </a:r>
            <a:r>
              <a:rPr lang="zh-TW" altLang="en-US" sz="2000" dirty="0"/>
              <a:t>保麗龍</a:t>
            </a:r>
            <a:r>
              <a:rPr lang="en-US" sz="2000" dirty="0">
                <a:latin typeface="Arial" panose="020B0604020202020204" pitchFamily="34" charset="0"/>
                <a:cs typeface="Arial" panose="020B0604020202020204" pitchFamily="34" charset="0"/>
              </a:rPr>
              <a:t>) for heavier substrates, such as FTO glass slides. For</a:t>
            </a:r>
            <a:r>
              <a:rPr lang="zh-TW" altLang="en-US" sz="2000" dirty="0"/>
              <a:t>保麗龍</a:t>
            </a:r>
            <a:r>
              <a:rPr lang="en-US" sz="2000" dirty="0">
                <a:latin typeface="Arial" panose="020B0604020202020204" pitchFamily="34" charset="0"/>
                <a:cs typeface="Arial" panose="020B0604020202020204" pitchFamily="34" charset="0"/>
              </a:rPr>
              <a:t>, the CMOH targeted substrates are attached facing down to the solution.</a:t>
            </a:r>
          </a:p>
          <a:p>
            <a:pPr marL="284163" indent="-284163"/>
            <a:r>
              <a:rPr lang="en-US" sz="2000" dirty="0">
                <a:latin typeface="Arial" panose="020B0604020202020204" pitchFamily="34" charset="0"/>
                <a:cs typeface="Arial" panose="020B0604020202020204" pitchFamily="34" charset="0"/>
              </a:rPr>
              <a:t>4. Gentle stirring (scale 2-3 in the hot plate stirrer) with a magnetic stir bar. The stirring speed may be varied between each hot plate stirrer, so you may need to do a minor adjustment in the stirring scale to have a mild/gentle stirring in the solution.</a:t>
            </a:r>
          </a:p>
          <a:p>
            <a:r>
              <a:rPr lang="en-US" sz="2000" dirty="0">
                <a:latin typeface="Arial" panose="020B0604020202020204" pitchFamily="34" charset="0"/>
                <a:cs typeface="Arial" panose="020B0604020202020204" pitchFamily="34" charset="0"/>
              </a:rPr>
              <a:t>5. Temperature: ambient</a:t>
            </a:r>
          </a:p>
        </p:txBody>
      </p:sp>
      <p:sp>
        <p:nvSpPr>
          <p:cNvPr id="2" name="TextBox 1"/>
          <p:cNvSpPr txBox="1"/>
          <p:nvPr/>
        </p:nvSpPr>
        <p:spPr>
          <a:xfrm>
            <a:off x="0" y="5596116"/>
            <a:ext cx="12192000" cy="1261884"/>
          </a:xfrm>
          <a:prstGeom prst="rect">
            <a:avLst/>
          </a:prstGeom>
          <a:noFill/>
        </p:spPr>
        <p:txBody>
          <a:bodyPr wrap="square" rtlCol="0">
            <a:spAutoFit/>
          </a:bodyPr>
          <a:lstStyle/>
          <a:p>
            <a:pPr algn="just"/>
            <a:r>
              <a:rPr lang="en-US" sz="2800" b="1" u="sng" dirty="0">
                <a:solidFill>
                  <a:srgbClr val="FF0000"/>
                </a:solidFill>
                <a:latin typeface="Arial" panose="020B0604020202020204" pitchFamily="34" charset="0"/>
                <a:cs typeface="Arial" panose="020B0604020202020204" pitchFamily="34" charset="0"/>
              </a:rPr>
              <a:t>Important remarks</a:t>
            </a:r>
            <a:r>
              <a:rPr lang="en-US" sz="2800" b="1" dirty="0">
                <a:solidFill>
                  <a:srgbClr val="FF0000"/>
                </a:solidFill>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a:t>
            </a:r>
            <a:r>
              <a:rPr lang="en-US" sz="2400" b="1" u="sng" dirty="0">
                <a:latin typeface="Arial" panose="020B0604020202020204" pitchFamily="34" charset="0"/>
                <a:cs typeface="Arial" panose="020B0604020202020204" pitchFamily="34" charset="0"/>
              </a:rPr>
              <a:t>the total precursor solution level (or volume)</a:t>
            </a:r>
            <a:r>
              <a:rPr lang="en-US" sz="2400" dirty="0">
                <a:latin typeface="Arial" panose="020B0604020202020204" pitchFamily="34" charset="0"/>
                <a:cs typeface="Arial" panose="020B0604020202020204" pitchFamily="34" charset="0"/>
              </a:rPr>
              <a:t> and </a:t>
            </a:r>
            <a:r>
              <a:rPr lang="en-US" sz="2400" b="1" u="sng" dirty="0">
                <a:latin typeface="Arial" panose="020B0604020202020204" pitchFamily="34" charset="0"/>
                <a:cs typeface="Arial" panose="020B0604020202020204" pitchFamily="34" charset="0"/>
              </a:rPr>
              <a:t>rotation movement of your floating substrates</a:t>
            </a:r>
            <a:r>
              <a:rPr lang="en-US" sz="2400" dirty="0">
                <a:latin typeface="Arial" panose="020B0604020202020204" pitchFamily="34" charset="0"/>
                <a:cs typeface="Arial" panose="020B0604020202020204" pitchFamily="34" charset="0"/>
              </a:rPr>
              <a:t> may significantly determine the thickness and chemical compositions (i.e., Co:Mn ratio) of CMOH deposition.</a:t>
            </a:r>
          </a:p>
        </p:txBody>
      </p:sp>
    </p:spTree>
    <p:extLst>
      <p:ext uri="{BB962C8B-B14F-4D97-AF65-F5344CB8AC3E}">
        <p14:creationId xmlns:p14="http://schemas.microsoft.com/office/powerpoint/2010/main" val="1825264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60552"/>
            <a:ext cx="12192000" cy="1200329"/>
          </a:xfrm>
          <a:prstGeom prst="rect">
            <a:avLst/>
          </a:prstGeom>
          <a:noFill/>
        </p:spPr>
        <p:txBody>
          <a:bodyPr wrap="square" rtlCol="0">
            <a:spAutoFit/>
          </a:bodyPr>
          <a:lstStyle/>
          <a:p>
            <a:pPr algn="just"/>
            <a:r>
              <a:rPr lang="en-US" b="1" dirty="0">
                <a:latin typeface="Arial" panose="020B0604020202020204" pitchFamily="34" charset="0"/>
                <a:cs typeface="Arial" panose="020B0604020202020204" pitchFamily="34" charset="0"/>
              </a:rPr>
              <a:t>Definition of floating from physics:</a:t>
            </a:r>
            <a:r>
              <a:rPr lang="en-US" dirty="0">
                <a:latin typeface="Arial" panose="020B0604020202020204" pitchFamily="34" charset="0"/>
                <a:cs typeface="Arial" panose="020B0604020202020204" pitchFamily="34" charset="0"/>
              </a:rPr>
              <a:t> An object floats when the weight force on the object is balanced by the upward push of the water on the object. The upwards push of the water increases with the volume of the object that is under water; it is not affected by the depth of the water or the amount of water.</a:t>
            </a:r>
            <a:r>
              <a:rPr lang="en-US" dirty="0"/>
              <a:t> </a:t>
            </a:r>
            <a:r>
              <a:rPr lang="en-US" dirty="0">
                <a:latin typeface="Arial" panose="020B0604020202020204" pitchFamily="34" charset="0"/>
                <a:cs typeface="Arial" panose="020B0604020202020204" pitchFamily="34" charset="0"/>
              </a:rPr>
              <a:t>No object can float without some part of it being below the surface of the water.</a:t>
            </a:r>
          </a:p>
        </p:txBody>
      </p:sp>
      <p:sp>
        <p:nvSpPr>
          <p:cNvPr id="3" name="TextBox 1"/>
          <p:cNvSpPr txBox="1"/>
          <p:nvPr/>
        </p:nvSpPr>
        <p:spPr>
          <a:xfrm>
            <a:off x="57665" y="372249"/>
            <a:ext cx="12192000" cy="2000548"/>
          </a:xfrm>
          <a:prstGeom prst="rect">
            <a:avLst/>
          </a:prstGeom>
          <a:noFill/>
        </p:spPr>
        <p:txBody>
          <a:bodyPr wrap="square" rtlCol="0">
            <a:spAutoFit/>
          </a:bodyPr>
          <a:lstStyle/>
          <a:p>
            <a:pPr algn="just"/>
            <a:r>
              <a:rPr lang="en-US" sz="2800" b="1" u="sng" dirty="0">
                <a:solidFill>
                  <a:srgbClr val="FF0000"/>
                </a:solidFill>
                <a:latin typeface="Arial" panose="020B0604020202020204" pitchFamily="34" charset="0"/>
                <a:cs typeface="Arial" panose="020B0604020202020204" pitchFamily="34" charset="0"/>
              </a:rPr>
              <a:t>General trends</a:t>
            </a:r>
            <a:r>
              <a:rPr lang="en-US" sz="2800" b="1" dirty="0">
                <a:solidFill>
                  <a:srgbClr val="FF0000"/>
                </a:solidFill>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a:t>
            </a:r>
          </a:p>
          <a:p>
            <a:pPr algn="just"/>
            <a:r>
              <a:rPr lang="en-US" sz="2400" b="1" u="sng" dirty="0">
                <a:latin typeface="Arial" panose="020B0604020202020204" pitchFamily="34" charset="0"/>
                <a:cs typeface="Arial" panose="020B0604020202020204" pitchFamily="34" charset="0"/>
              </a:rPr>
              <a:t>the higher solution level (or volume</a:t>
            </a:r>
            <a:r>
              <a:rPr lang="en-US" sz="2400" u="sng"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the less Co contents of the deposited films. </a:t>
            </a:r>
          </a:p>
          <a:p>
            <a:pPr algn="just"/>
            <a:endParaRPr lang="en-US" sz="2400" dirty="0">
              <a:latin typeface="Arial" panose="020B0604020202020204" pitchFamily="34" charset="0"/>
              <a:cs typeface="Arial" panose="020B0604020202020204" pitchFamily="34" charset="0"/>
            </a:endParaRPr>
          </a:p>
          <a:p>
            <a:pPr algn="just"/>
            <a:r>
              <a:rPr lang="en-US" sz="2400" b="1" u="sng" dirty="0">
                <a:latin typeface="Arial" panose="020B0604020202020204" pitchFamily="34" charset="0"/>
                <a:cs typeface="Arial" panose="020B0604020202020204" pitchFamily="34" charset="0"/>
              </a:rPr>
              <a:t>The rotation movement of your floating substrates</a:t>
            </a:r>
            <a:r>
              <a:rPr lang="en-US" sz="2400" dirty="0">
                <a:latin typeface="Arial" panose="020B0604020202020204" pitchFamily="34" charset="0"/>
                <a:cs typeface="Arial" panose="020B0604020202020204" pitchFamily="34" charset="0"/>
              </a:rPr>
              <a:t> also helps to produce </a:t>
            </a:r>
            <a:r>
              <a:rPr lang="en-US" sz="2400" b="1" u="sng" dirty="0">
                <a:latin typeface="Arial" panose="020B0604020202020204" pitchFamily="34" charset="0"/>
                <a:cs typeface="Arial" panose="020B0604020202020204" pitchFamily="34" charset="0"/>
              </a:rPr>
              <a:t>thicker films</a:t>
            </a:r>
            <a:r>
              <a:rPr lang="en-US" sz="2400" dirty="0">
                <a:latin typeface="Arial" panose="020B0604020202020204" pitchFamily="34" charset="0"/>
                <a:cs typeface="Arial" panose="020B0604020202020204" pitchFamily="34" charset="0"/>
              </a:rPr>
              <a:t> and vice versa (i.e., </a:t>
            </a:r>
            <a:r>
              <a:rPr lang="en-US" sz="2400" b="1" u="sng" dirty="0">
                <a:latin typeface="Arial" panose="020B0604020202020204" pitchFamily="34" charset="0"/>
                <a:cs typeface="Arial" panose="020B0604020202020204" pitchFamily="34" charset="0"/>
              </a:rPr>
              <a:t>fixed floating substrates</a:t>
            </a:r>
            <a:r>
              <a:rPr lang="en-US" sz="2400" b="1" dirty="0">
                <a:latin typeface="Arial" panose="020B0604020202020204" pitchFamily="34" charset="0"/>
                <a:cs typeface="Arial" panose="020B0604020202020204" pitchFamily="34" charset="0"/>
              </a:rPr>
              <a:t> → thinner films</a:t>
            </a:r>
            <a:r>
              <a:rPr lang="en-US"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20013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376</Words>
  <Application>Microsoft Office PowerPoint</Application>
  <PresentationFormat>寬螢幕</PresentationFormat>
  <Paragraphs>15</Paragraphs>
  <Slides>2</Slides>
  <Notes>0</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2</vt:i4>
      </vt:variant>
    </vt:vector>
  </HeadingPairs>
  <TitlesOfParts>
    <vt:vector size="6" baseType="lpstr">
      <vt:lpstr>Arial</vt:lpstr>
      <vt:lpstr>Calibri</vt:lpstr>
      <vt:lpstr>Calibri Light</vt:lpstr>
      <vt:lpstr>Office Theme</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Ming-Chi Shih</cp:lastModifiedBy>
  <cp:revision>16</cp:revision>
  <dcterms:created xsi:type="dcterms:W3CDTF">2020-06-11T06:48:01Z</dcterms:created>
  <dcterms:modified xsi:type="dcterms:W3CDTF">2020-06-23T04:15:02Z</dcterms:modified>
</cp:coreProperties>
</file>