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58" r:id="rId6"/>
    <p:sldId id="260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69B8C-C4D3-4D77-B350-061D3B6A2014}" type="datetimeFigureOut">
              <a:rPr lang="zh-TW" altLang="en-US" smtClean="0"/>
              <a:pPr/>
              <a:t>2018/7/7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參考電極注意事項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dirty="0"/>
              <a:t>量測參考電極</a:t>
            </a:r>
            <a:r>
              <a:rPr lang="en-US" altLang="zh-TW" dirty="0"/>
              <a:t>(AgCl)</a:t>
            </a:r>
            <a:r>
              <a:rPr lang="zh-TW" altLang="zh-TW" dirty="0"/>
              <a:t>注意事項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altLang="zh-TW" dirty="0"/>
              <a:t> </a:t>
            </a:r>
            <a:endParaRPr lang="zh-TW" altLang="zh-TW" dirty="0"/>
          </a:p>
          <a:p>
            <a:pPr>
              <a:lnSpc>
                <a:spcPct val="220000"/>
              </a:lnSpc>
            </a:pPr>
            <a:r>
              <a:rPr lang="zh-TW" altLang="zh-TW" sz="3600" dirty="0"/>
              <a:t>使用參考電極前請先注意</a:t>
            </a:r>
            <a:r>
              <a:rPr lang="zh-TW" altLang="zh-TW" sz="3600" b="1" dirty="0">
                <a:solidFill>
                  <a:srgbClr val="FF0000"/>
                </a:solidFill>
              </a:rPr>
              <a:t>是否有氣泡</a:t>
            </a:r>
            <a:r>
              <a:rPr lang="zh-TW" altLang="zh-TW" sz="3600" dirty="0"/>
              <a:t>，如有氣泡，請輕輕彈開</a:t>
            </a:r>
          </a:p>
          <a:p>
            <a:pPr>
              <a:lnSpc>
                <a:spcPct val="220000"/>
              </a:lnSpc>
              <a:buNone/>
            </a:pPr>
            <a:r>
              <a:rPr lang="en-US" altLang="zh-TW" sz="3600" dirty="0"/>
              <a:t> </a:t>
            </a:r>
            <a:endParaRPr lang="zh-TW" altLang="zh-TW" sz="3600" dirty="0"/>
          </a:p>
          <a:p>
            <a:pPr>
              <a:lnSpc>
                <a:spcPct val="220000"/>
              </a:lnSpc>
            </a:pPr>
            <a:r>
              <a:rPr lang="zh-TW" altLang="zh-TW" sz="3600" dirty="0"/>
              <a:t>測兩參考電極相對電壓，</a:t>
            </a:r>
            <a:r>
              <a:rPr lang="en-US" altLang="zh-TW" sz="3600" dirty="0"/>
              <a:t>cell</a:t>
            </a:r>
            <a:r>
              <a:rPr lang="zh-TW" altLang="zh-TW" sz="3600" dirty="0"/>
              <a:t>槽裡放保存液</a:t>
            </a:r>
            <a:r>
              <a:rPr lang="en-US" altLang="zh-TW" sz="3600" dirty="0"/>
              <a:t>(</a:t>
            </a:r>
            <a:r>
              <a:rPr lang="en-US" altLang="zh-TW" sz="3600" b="1" dirty="0">
                <a:solidFill>
                  <a:srgbClr val="FF0000"/>
                </a:solidFill>
              </a:rPr>
              <a:t>3 M </a:t>
            </a:r>
            <a:r>
              <a:rPr lang="en-US" altLang="zh-TW" sz="3600" b="1" dirty="0" err="1">
                <a:solidFill>
                  <a:srgbClr val="FF0000"/>
                </a:solidFill>
              </a:rPr>
              <a:t>KCl</a:t>
            </a:r>
            <a:r>
              <a:rPr lang="en-US" altLang="zh-TW" sz="3600" dirty="0"/>
              <a:t>)</a:t>
            </a:r>
            <a:r>
              <a:rPr lang="zh-TW" altLang="zh-TW" sz="3600" dirty="0"/>
              <a:t>，以</a:t>
            </a:r>
            <a:r>
              <a:rPr lang="en-US" altLang="zh-TW" sz="3600" b="1" dirty="0">
                <a:solidFill>
                  <a:srgbClr val="FF0000"/>
                </a:solidFill>
              </a:rPr>
              <a:t>Open circuit Potential-Time</a:t>
            </a:r>
            <a:r>
              <a:rPr lang="zh-TW" altLang="zh-TW" sz="3600" dirty="0"/>
              <a:t>測試系統檢查，假如相對</a:t>
            </a:r>
            <a:r>
              <a:rPr lang="zh-TW" altLang="zh-TW" sz="3600" b="1" dirty="0">
                <a:solidFill>
                  <a:srgbClr val="FF0000"/>
                </a:solidFill>
              </a:rPr>
              <a:t>電壓大於</a:t>
            </a:r>
            <a:r>
              <a:rPr lang="en-US" altLang="zh-TW" sz="3600" b="1" dirty="0">
                <a:solidFill>
                  <a:srgbClr val="FF0000"/>
                </a:solidFill>
              </a:rPr>
              <a:t>20mV</a:t>
            </a:r>
            <a:r>
              <a:rPr lang="zh-TW" altLang="zh-TW" sz="3600" dirty="0"/>
              <a:t>，則其中一隻參考電極已受損</a:t>
            </a:r>
          </a:p>
          <a:p>
            <a:pPr>
              <a:lnSpc>
                <a:spcPct val="220000"/>
              </a:lnSpc>
              <a:buNone/>
            </a:pPr>
            <a:r>
              <a:rPr lang="en-US" altLang="zh-TW" sz="3600" dirty="0"/>
              <a:t> </a:t>
            </a:r>
            <a:endParaRPr lang="zh-TW" altLang="zh-TW" sz="3600" dirty="0"/>
          </a:p>
          <a:p>
            <a:pPr>
              <a:lnSpc>
                <a:spcPct val="220000"/>
              </a:lnSpc>
            </a:pPr>
            <a:r>
              <a:rPr lang="zh-TW" altLang="zh-TW" sz="3600" dirty="0"/>
              <a:t>若是參考電極發現有異常，請以 </a:t>
            </a:r>
            <a:r>
              <a:rPr lang="en-US" altLang="zh-TW" sz="3600" dirty="0"/>
              <a:t>0.5 M </a:t>
            </a:r>
            <a:r>
              <a:rPr lang="zh-TW" altLang="zh-TW" sz="3600" dirty="0"/>
              <a:t>氯化鉀溶液</a:t>
            </a:r>
            <a:r>
              <a:rPr lang="en-US" altLang="zh-TW" sz="3600" dirty="0"/>
              <a:t>(</a:t>
            </a:r>
            <a:r>
              <a:rPr lang="en-US" altLang="zh-TW" sz="3600" dirty="0" err="1"/>
              <a:t>KCl</a:t>
            </a:r>
            <a:r>
              <a:rPr lang="en-US" altLang="zh-TW" sz="3600" dirty="0"/>
              <a:t>) </a:t>
            </a:r>
            <a:r>
              <a:rPr lang="zh-TW" altLang="zh-TW" sz="3600" dirty="0"/>
              <a:t>配置</a:t>
            </a:r>
            <a:r>
              <a:rPr lang="en-US" altLang="zh-TW" sz="3600" dirty="0"/>
              <a:t>5mM </a:t>
            </a:r>
            <a:r>
              <a:rPr lang="zh-TW" altLang="zh-TW" sz="3600" dirty="0"/>
              <a:t>赤血鹽溶液 </a:t>
            </a:r>
            <a:r>
              <a:rPr lang="en-US" altLang="zh-TW" sz="3600" dirty="0"/>
              <a:t>[K</a:t>
            </a:r>
            <a:r>
              <a:rPr lang="en-US" altLang="zh-TW" sz="3600" baseline="-25000" dirty="0"/>
              <a:t>4</a:t>
            </a:r>
            <a:r>
              <a:rPr lang="en-US" altLang="zh-TW" sz="3600" dirty="0"/>
              <a:t>Fe(CN)</a:t>
            </a:r>
            <a:r>
              <a:rPr lang="en-US" altLang="zh-TW" sz="3600" baseline="-25000" dirty="0"/>
              <a:t>6</a:t>
            </a:r>
            <a:r>
              <a:rPr lang="en-US" altLang="zh-TW" sz="3600" dirty="0"/>
              <a:t>]</a:t>
            </a:r>
            <a:r>
              <a:rPr lang="zh-TW" altLang="zh-TW" sz="3600" dirty="0"/>
              <a:t>，以</a:t>
            </a:r>
            <a:r>
              <a:rPr lang="en-US" altLang="zh-TW" sz="3600" b="1" dirty="0">
                <a:solidFill>
                  <a:srgbClr val="FF0000"/>
                </a:solidFill>
              </a:rPr>
              <a:t>Cyclic </a:t>
            </a:r>
            <a:r>
              <a:rPr lang="en-US" altLang="zh-TW" sz="3600" b="1" dirty="0" err="1">
                <a:solidFill>
                  <a:srgbClr val="FF0000"/>
                </a:solidFill>
              </a:rPr>
              <a:t>Voltammetry</a:t>
            </a:r>
            <a:r>
              <a:rPr lang="zh-TW" altLang="zh-TW" sz="3600" dirty="0"/>
              <a:t>測其標準電位</a:t>
            </a:r>
          </a:p>
          <a:p>
            <a:endParaRPr lang="zh-TW" alt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dirty="0"/>
              <a:t>量測參考電極</a:t>
            </a:r>
            <a:r>
              <a:rPr lang="en-US" altLang="zh-TW" dirty="0"/>
              <a:t>(</a:t>
            </a:r>
            <a:r>
              <a:rPr lang="en-US" altLang="zh-TW" dirty="0" err="1"/>
              <a:t>HgO</a:t>
            </a:r>
            <a:r>
              <a:rPr lang="en-US" altLang="zh-TW" dirty="0"/>
              <a:t>)</a:t>
            </a:r>
            <a:r>
              <a:rPr lang="zh-TW" altLang="zh-TW" dirty="0"/>
              <a:t>注意事項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altLang="zh-TW" dirty="0"/>
              <a:t> </a:t>
            </a:r>
            <a:endParaRPr lang="zh-TW" altLang="zh-TW" dirty="0"/>
          </a:p>
          <a:p>
            <a:pPr>
              <a:lnSpc>
                <a:spcPct val="220000"/>
              </a:lnSpc>
            </a:pPr>
            <a:r>
              <a:rPr lang="zh-TW" altLang="zh-TW" sz="3600" dirty="0"/>
              <a:t>使用參考電極前請先注意</a:t>
            </a:r>
            <a:r>
              <a:rPr lang="zh-TW" altLang="zh-TW" sz="3600" b="1" dirty="0">
                <a:solidFill>
                  <a:srgbClr val="FF0000"/>
                </a:solidFill>
              </a:rPr>
              <a:t>是否有氣泡</a:t>
            </a:r>
            <a:r>
              <a:rPr lang="zh-TW" altLang="zh-TW" sz="3600" dirty="0"/>
              <a:t>，如有氣泡，請輕輕彈開</a:t>
            </a:r>
          </a:p>
          <a:p>
            <a:pPr>
              <a:lnSpc>
                <a:spcPct val="220000"/>
              </a:lnSpc>
              <a:buNone/>
            </a:pPr>
            <a:r>
              <a:rPr lang="en-US" altLang="zh-TW" sz="3600" dirty="0"/>
              <a:t> </a:t>
            </a:r>
            <a:endParaRPr lang="zh-TW" altLang="zh-TW" sz="3600" dirty="0"/>
          </a:p>
          <a:p>
            <a:pPr>
              <a:lnSpc>
                <a:spcPct val="220000"/>
              </a:lnSpc>
            </a:pPr>
            <a:r>
              <a:rPr lang="zh-TW" altLang="zh-TW" sz="3600" dirty="0"/>
              <a:t>測兩參考電極相對電壓，</a:t>
            </a:r>
            <a:r>
              <a:rPr lang="en-US" altLang="zh-TW" sz="3600" dirty="0"/>
              <a:t>cell</a:t>
            </a:r>
            <a:r>
              <a:rPr lang="zh-TW" altLang="zh-TW" sz="3600" dirty="0"/>
              <a:t>槽裡放保存液</a:t>
            </a:r>
            <a:r>
              <a:rPr lang="en-US" altLang="zh-TW" sz="3600" dirty="0"/>
              <a:t>(</a:t>
            </a:r>
            <a:r>
              <a:rPr lang="en-US" altLang="zh-TW" sz="3600" b="1" dirty="0">
                <a:solidFill>
                  <a:srgbClr val="FF0000"/>
                </a:solidFill>
              </a:rPr>
              <a:t>1 M KOH</a:t>
            </a:r>
            <a:r>
              <a:rPr lang="en-US" altLang="zh-TW" sz="3600" dirty="0"/>
              <a:t>)</a:t>
            </a:r>
            <a:r>
              <a:rPr lang="zh-TW" altLang="zh-TW" sz="3600" dirty="0"/>
              <a:t>，以</a:t>
            </a:r>
            <a:r>
              <a:rPr lang="en-US" altLang="zh-TW" sz="3600" b="1" dirty="0">
                <a:solidFill>
                  <a:srgbClr val="FF0000"/>
                </a:solidFill>
              </a:rPr>
              <a:t>Open circuit Potential-Time</a:t>
            </a:r>
            <a:r>
              <a:rPr lang="zh-TW" altLang="zh-TW" sz="3600" dirty="0"/>
              <a:t>測試系統檢查，假如相對</a:t>
            </a:r>
            <a:r>
              <a:rPr lang="zh-TW" altLang="zh-TW" sz="3600" b="1" dirty="0">
                <a:solidFill>
                  <a:srgbClr val="FF0000"/>
                </a:solidFill>
              </a:rPr>
              <a:t>電壓大於</a:t>
            </a:r>
            <a:r>
              <a:rPr lang="en-US" altLang="zh-TW" sz="3600" b="1" dirty="0">
                <a:solidFill>
                  <a:srgbClr val="FF0000"/>
                </a:solidFill>
              </a:rPr>
              <a:t>20mV</a:t>
            </a:r>
            <a:r>
              <a:rPr lang="zh-TW" altLang="zh-TW" sz="3600" dirty="0"/>
              <a:t>，則其中一隻參考電極已受損</a:t>
            </a:r>
          </a:p>
          <a:p>
            <a:pPr>
              <a:lnSpc>
                <a:spcPct val="220000"/>
              </a:lnSpc>
              <a:buNone/>
            </a:pPr>
            <a:r>
              <a:rPr lang="en-US" altLang="zh-TW" sz="3600" dirty="0"/>
              <a:t> </a:t>
            </a:r>
            <a:endParaRPr lang="zh-TW" altLang="zh-TW" sz="3600" dirty="0"/>
          </a:p>
          <a:p>
            <a:pPr>
              <a:lnSpc>
                <a:spcPct val="220000"/>
              </a:lnSpc>
            </a:pPr>
            <a:r>
              <a:rPr lang="zh-TW" altLang="zh-TW" sz="3600" dirty="0"/>
              <a:t>若是參考電極發現有異常，請以 </a:t>
            </a:r>
            <a:r>
              <a:rPr lang="en-US" altLang="zh-TW" sz="3600" dirty="0"/>
              <a:t>0.5 M </a:t>
            </a:r>
            <a:r>
              <a:rPr lang="zh-TW" altLang="zh-TW" sz="3600" dirty="0"/>
              <a:t>氯化鉀溶液</a:t>
            </a:r>
            <a:r>
              <a:rPr lang="en-US" altLang="zh-TW" sz="3600" dirty="0"/>
              <a:t>(</a:t>
            </a:r>
            <a:r>
              <a:rPr lang="en-US" altLang="zh-TW" sz="3600" dirty="0" err="1"/>
              <a:t>KCl</a:t>
            </a:r>
            <a:r>
              <a:rPr lang="en-US" altLang="zh-TW" sz="3600" dirty="0"/>
              <a:t>) </a:t>
            </a:r>
            <a:r>
              <a:rPr lang="zh-TW" altLang="zh-TW" sz="3600" dirty="0"/>
              <a:t>配置</a:t>
            </a:r>
            <a:r>
              <a:rPr lang="en-US" altLang="zh-TW" sz="3600" dirty="0"/>
              <a:t>5mM </a:t>
            </a:r>
            <a:r>
              <a:rPr lang="zh-TW" altLang="zh-TW" sz="3600" dirty="0"/>
              <a:t>赤血鹽溶液 </a:t>
            </a:r>
            <a:r>
              <a:rPr lang="en-US" altLang="zh-TW" sz="3600" dirty="0"/>
              <a:t>[K</a:t>
            </a:r>
            <a:r>
              <a:rPr lang="en-US" altLang="zh-TW" sz="3600" baseline="-25000" dirty="0"/>
              <a:t>4</a:t>
            </a:r>
            <a:r>
              <a:rPr lang="en-US" altLang="zh-TW" sz="3600" dirty="0"/>
              <a:t>Fe(CN)</a:t>
            </a:r>
            <a:r>
              <a:rPr lang="en-US" altLang="zh-TW" sz="3600" baseline="-25000" dirty="0"/>
              <a:t>6</a:t>
            </a:r>
            <a:r>
              <a:rPr lang="en-US" altLang="zh-TW" sz="3600" dirty="0"/>
              <a:t>]</a:t>
            </a:r>
            <a:r>
              <a:rPr lang="zh-TW" altLang="zh-TW" sz="3600" dirty="0"/>
              <a:t>，以</a:t>
            </a:r>
            <a:r>
              <a:rPr lang="en-US" altLang="zh-TW" sz="3600" b="1" dirty="0">
                <a:solidFill>
                  <a:srgbClr val="FF0000"/>
                </a:solidFill>
              </a:rPr>
              <a:t>Cyclic </a:t>
            </a:r>
            <a:r>
              <a:rPr lang="en-US" altLang="zh-TW" sz="3600" b="1" dirty="0" err="1">
                <a:solidFill>
                  <a:srgbClr val="FF0000"/>
                </a:solidFill>
              </a:rPr>
              <a:t>Voltammetry</a:t>
            </a:r>
            <a:r>
              <a:rPr lang="zh-TW" altLang="zh-TW" sz="3600" dirty="0"/>
              <a:t>測其標準電位</a:t>
            </a:r>
          </a:p>
          <a:p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857121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n-US" altLang="zh-TW" dirty="0"/>
              <a:t>Cell </a:t>
            </a:r>
            <a:r>
              <a:rPr lang="zh-TW" altLang="en-US" dirty="0"/>
              <a:t>裝置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251520" y="3789040"/>
            <a:ext cx="295232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Open circuit Potential-Time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2339752" y="4329336"/>
            <a:ext cx="5112568" cy="2528664"/>
            <a:chOff x="1979712" y="2132856"/>
            <a:chExt cx="5112568" cy="2528664"/>
          </a:xfrm>
        </p:grpSpPr>
        <p:sp>
          <p:nvSpPr>
            <p:cNvPr id="21" name="文字方塊 20"/>
            <p:cNvSpPr txBox="1"/>
            <p:nvPr/>
          </p:nvSpPr>
          <p:spPr>
            <a:xfrm>
              <a:off x="1979712" y="2492896"/>
              <a:ext cx="2376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reference electrode</a:t>
              </a:r>
              <a:r>
                <a:rPr lang="en-US" altLang="zh-TW" dirty="0"/>
                <a:t> </a:t>
              </a:r>
              <a:endParaRPr lang="zh-TW" altLang="en-US" dirty="0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2123728" y="2132856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counter electrode</a:t>
              </a:r>
              <a:endParaRPr lang="zh-TW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5004048" y="2276872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working electrode</a:t>
              </a:r>
              <a:endParaRPr lang="zh-TW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群組 21"/>
            <p:cNvGrpSpPr/>
            <p:nvPr/>
          </p:nvGrpSpPr>
          <p:grpSpPr>
            <a:xfrm>
              <a:off x="3779912" y="2348880"/>
              <a:ext cx="1224136" cy="2312640"/>
              <a:chOff x="1187624" y="2060848"/>
              <a:chExt cx="1224136" cy="2312640"/>
            </a:xfrm>
          </p:grpSpPr>
          <p:grpSp>
            <p:nvGrpSpPr>
              <p:cNvPr id="7" name="群組 6"/>
              <p:cNvGrpSpPr/>
              <p:nvPr/>
            </p:nvGrpSpPr>
            <p:grpSpPr>
              <a:xfrm>
                <a:off x="1331640" y="2492896"/>
                <a:ext cx="936104" cy="1880592"/>
                <a:chOff x="2627784" y="2060848"/>
                <a:chExt cx="936104" cy="1880592"/>
              </a:xfrm>
            </p:grpSpPr>
            <p:sp>
              <p:nvSpPr>
                <p:cNvPr id="5" name="流程圖: 磁碟 4"/>
                <p:cNvSpPr/>
                <p:nvPr/>
              </p:nvSpPr>
              <p:spPr>
                <a:xfrm>
                  <a:off x="2627784" y="2060848"/>
                  <a:ext cx="936104" cy="1296144"/>
                </a:xfrm>
                <a:prstGeom prst="flowChartMagneticDisk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6" name="流程圖: 磁碟 5"/>
                <p:cNvSpPr/>
                <p:nvPr/>
              </p:nvSpPr>
              <p:spPr>
                <a:xfrm>
                  <a:off x="2627784" y="2645296"/>
                  <a:ext cx="936104" cy="1296144"/>
                </a:xfrm>
                <a:prstGeom prst="flowChartMagneticDisk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8" name="流程圖: 磁碟 7"/>
              <p:cNvSpPr/>
              <p:nvPr/>
            </p:nvSpPr>
            <p:spPr>
              <a:xfrm>
                <a:off x="1187624" y="2420888"/>
                <a:ext cx="1224136" cy="648072"/>
              </a:xfrm>
              <a:prstGeom prst="flowChartMagneticDisk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流程圖: 磁碟 11"/>
              <p:cNvSpPr/>
              <p:nvPr/>
            </p:nvSpPr>
            <p:spPr>
              <a:xfrm>
                <a:off x="1547664" y="2060848"/>
                <a:ext cx="45719" cy="1944216"/>
              </a:xfrm>
              <a:prstGeom prst="flowChartMagneticDisk">
                <a:avLst/>
              </a:prstGeom>
              <a:solidFill>
                <a:schemeClr val="tx1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流程圖: 磁碟 12"/>
              <p:cNvSpPr/>
              <p:nvPr/>
            </p:nvSpPr>
            <p:spPr>
              <a:xfrm>
                <a:off x="1979712" y="2060848"/>
                <a:ext cx="45719" cy="1944216"/>
              </a:xfrm>
              <a:prstGeom prst="flowChartMagneticDisk">
                <a:avLst/>
              </a:prstGeom>
              <a:solidFill>
                <a:schemeClr val="tx1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16200000">
                <a:off x="1943708" y="2024845"/>
                <a:ext cx="144016" cy="360040"/>
              </a:xfrm>
              <a:prstGeom prst="triangl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等腰三角形 16"/>
              <p:cNvSpPr/>
              <p:nvPr/>
            </p:nvSpPr>
            <p:spPr>
              <a:xfrm rot="5400000" flipH="1">
                <a:off x="1511660" y="2168860"/>
                <a:ext cx="144016" cy="360040"/>
              </a:xfrm>
              <a:prstGeom prst="triangle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等腰三角形 17"/>
              <p:cNvSpPr/>
              <p:nvPr/>
            </p:nvSpPr>
            <p:spPr>
              <a:xfrm rot="5400000" flipH="1">
                <a:off x="1511660" y="1952836"/>
                <a:ext cx="144016" cy="360040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27" name="群組 26"/>
          <p:cNvGrpSpPr/>
          <p:nvPr/>
        </p:nvGrpSpPr>
        <p:grpSpPr>
          <a:xfrm>
            <a:off x="2339752" y="1764432"/>
            <a:ext cx="5112568" cy="2384648"/>
            <a:chOff x="1979712" y="2276872"/>
            <a:chExt cx="5112568" cy="2384648"/>
          </a:xfrm>
        </p:grpSpPr>
        <p:sp>
          <p:nvSpPr>
            <p:cNvPr id="28" name="文字方塊 27"/>
            <p:cNvSpPr txBox="1"/>
            <p:nvPr/>
          </p:nvSpPr>
          <p:spPr>
            <a:xfrm>
              <a:off x="1979712" y="2276872"/>
              <a:ext cx="2376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reference electrode</a:t>
              </a:r>
              <a:r>
                <a:rPr lang="en-US" altLang="zh-TW" dirty="0"/>
                <a:t> </a:t>
              </a:r>
              <a:endParaRPr lang="zh-TW" altLang="en-US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2051720" y="2627620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counter electrode</a:t>
              </a:r>
              <a:endParaRPr lang="zh-TW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5004048" y="2276872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working electrode</a:t>
              </a:r>
              <a:endParaRPr lang="zh-TW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1" name="群組 21"/>
            <p:cNvGrpSpPr/>
            <p:nvPr/>
          </p:nvGrpSpPr>
          <p:grpSpPr>
            <a:xfrm>
              <a:off x="3779912" y="2348880"/>
              <a:ext cx="1224136" cy="2312640"/>
              <a:chOff x="1187624" y="2060848"/>
              <a:chExt cx="1224136" cy="2312640"/>
            </a:xfrm>
          </p:grpSpPr>
          <p:grpSp>
            <p:nvGrpSpPr>
              <p:cNvPr id="32" name="群組 31"/>
              <p:cNvGrpSpPr/>
              <p:nvPr/>
            </p:nvGrpSpPr>
            <p:grpSpPr>
              <a:xfrm>
                <a:off x="1331640" y="2492896"/>
                <a:ext cx="936104" cy="1880592"/>
                <a:chOff x="2627784" y="2060848"/>
                <a:chExt cx="936104" cy="1880592"/>
              </a:xfrm>
            </p:grpSpPr>
            <p:sp>
              <p:nvSpPr>
                <p:cNvPr id="39" name="流程圖: 磁碟 38"/>
                <p:cNvSpPr/>
                <p:nvPr/>
              </p:nvSpPr>
              <p:spPr>
                <a:xfrm>
                  <a:off x="2627784" y="2060848"/>
                  <a:ext cx="936104" cy="1296144"/>
                </a:xfrm>
                <a:prstGeom prst="flowChartMagneticDisk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0" name="流程圖: 磁碟 5"/>
                <p:cNvSpPr/>
                <p:nvPr/>
              </p:nvSpPr>
              <p:spPr>
                <a:xfrm>
                  <a:off x="2627784" y="2645296"/>
                  <a:ext cx="936104" cy="1296144"/>
                </a:xfrm>
                <a:prstGeom prst="flowChartMagneticDisk">
                  <a:avLst/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33" name="流程圖: 磁碟 32"/>
              <p:cNvSpPr/>
              <p:nvPr/>
            </p:nvSpPr>
            <p:spPr>
              <a:xfrm>
                <a:off x="1187624" y="2420888"/>
                <a:ext cx="1224136" cy="648072"/>
              </a:xfrm>
              <a:prstGeom prst="flowChartMagneticDisk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4" name="流程圖: 磁碟 33"/>
              <p:cNvSpPr/>
              <p:nvPr/>
            </p:nvSpPr>
            <p:spPr>
              <a:xfrm>
                <a:off x="1547664" y="2060848"/>
                <a:ext cx="45719" cy="1944216"/>
              </a:xfrm>
              <a:prstGeom prst="flowChartMagneticDisk">
                <a:avLst/>
              </a:prstGeom>
              <a:solidFill>
                <a:schemeClr val="tx1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5" name="流程圖: 磁碟 34"/>
              <p:cNvSpPr/>
              <p:nvPr/>
            </p:nvSpPr>
            <p:spPr>
              <a:xfrm>
                <a:off x="1979712" y="2060848"/>
                <a:ext cx="45719" cy="1944216"/>
              </a:xfrm>
              <a:prstGeom prst="flowChartMagneticDisk">
                <a:avLst/>
              </a:prstGeom>
              <a:solidFill>
                <a:schemeClr val="tx1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6" name="等腰三角形 35"/>
              <p:cNvSpPr/>
              <p:nvPr/>
            </p:nvSpPr>
            <p:spPr>
              <a:xfrm rot="16200000">
                <a:off x="1943708" y="2024845"/>
                <a:ext cx="144016" cy="360040"/>
              </a:xfrm>
              <a:prstGeom prst="triangl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7" name="等腰三角形 36"/>
              <p:cNvSpPr/>
              <p:nvPr/>
            </p:nvSpPr>
            <p:spPr>
              <a:xfrm rot="5400000" flipH="1">
                <a:off x="1511660" y="2024844"/>
                <a:ext cx="144016" cy="360040"/>
              </a:xfrm>
              <a:prstGeom prst="triangle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8" name="等腰三角形 37"/>
              <p:cNvSpPr/>
              <p:nvPr/>
            </p:nvSpPr>
            <p:spPr>
              <a:xfrm rot="5400000" flipH="1">
                <a:off x="1727684" y="2312876"/>
                <a:ext cx="144016" cy="360040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cxnSp>
        <p:nvCxnSpPr>
          <p:cNvPr id="44" name="直線接點 43"/>
          <p:cNvCxnSpPr/>
          <p:nvPr/>
        </p:nvCxnSpPr>
        <p:spPr>
          <a:xfrm>
            <a:off x="4788024" y="1772816"/>
            <a:ext cx="0" cy="2016224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/>
          <p:cNvSpPr txBox="1"/>
          <p:nvPr/>
        </p:nvSpPr>
        <p:spPr>
          <a:xfrm>
            <a:off x="179512" y="1340768"/>
            <a:ext cx="2304256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Cyclic </a:t>
            </a:r>
            <a:r>
              <a:rPr lang="en-US" altLang="zh-TW" b="1" dirty="0" err="1">
                <a:latin typeface="Times New Roman" pitchFamily="18" charset="0"/>
                <a:cs typeface="Times New Roman" pitchFamily="18" charset="0"/>
              </a:rPr>
              <a:t>Voltammetry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5292080" y="615601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M </a:t>
            </a:r>
            <a:r>
              <a:rPr lang="en-US" altLang="zh-TW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M KOH is OK.</a:t>
            </a:r>
            <a:endParaRPr lang="zh-TW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5436096" y="35730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5mM  [K</a:t>
            </a:r>
            <a:r>
              <a:rPr lang="en-US" altLang="zh-TW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Fe(CN)</a:t>
            </a:r>
            <a:r>
              <a:rPr lang="en-US" altLang="zh-TW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zh-TW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Open circuit Potential-Time</a:t>
            </a:r>
            <a:br>
              <a:rPr lang="zh-TW" altLang="en-US" dirty="0">
                <a:latin typeface="Times New Roman" pitchFamily="18" charset="0"/>
                <a:cs typeface="Times New Roman" pitchFamily="18" charset="0"/>
              </a:rPr>
            </a:br>
            <a:endParaRPr lang="zh-TW" altLang="en-US" dirty="0"/>
          </a:p>
        </p:txBody>
      </p:sp>
      <p:pic>
        <p:nvPicPr>
          <p:cNvPr id="1025" name="Picture 1" descr="C:\Users\adm\Desktop\AGCL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40768"/>
            <a:ext cx="7115766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Cyclic </a:t>
            </a:r>
            <a:r>
              <a:rPr lang="en-US" altLang="zh-TW" b="1" dirty="0" err="1">
                <a:latin typeface="Times New Roman" pitchFamily="18" charset="0"/>
                <a:cs typeface="Times New Roman" pitchFamily="18" charset="0"/>
              </a:rPr>
              <a:t>Voltammetry</a:t>
            </a:r>
            <a:br>
              <a:rPr lang="zh-TW" altLang="en-US" dirty="0">
                <a:latin typeface="Times New Roman" pitchFamily="18" charset="0"/>
                <a:cs typeface="Times New Roman" pitchFamily="18" charset="0"/>
              </a:rPr>
            </a:br>
            <a:endParaRPr lang="zh-TW" altLang="en-US" dirty="0"/>
          </a:p>
        </p:txBody>
      </p:sp>
      <p:pic>
        <p:nvPicPr>
          <p:cNvPr id="7171" name="Picture 3" descr="D:\PUB DATA\~Group meeting 資料\CJY 朱婕瑜\實驗數據\CV\標準品\STANDER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73514"/>
            <a:ext cx="7272808" cy="5078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61</Words>
  <Application>Microsoft Office PowerPoint</Application>
  <PresentationFormat>如螢幕大小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1" baseType="lpstr">
      <vt:lpstr>新細明體</vt:lpstr>
      <vt:lpstr>Arial</vt:lpstr>
      <vt:lpstr>Calibri</vt:lpstr>
      <vt:lpstr>Times New Roman</vt:lpstr>
      <vt:lpstr>Office 佈景主題</vt:lpstr>
      <vt:lpstr>參考電極注意事項</vt:lpstr>
      <vt:lpstr>量測參考電極(AgCl)注意事項 </vt:lpstr>
      <vt:lpstr>量測參考電極(HgO)注意事項 </vt:lpstr>
      <vt:lpstr>Cell 裝置</vt:lpstr>
      <vt:lpstr>Open circuit Potential-Time </vt:lpstr>
      <vt:lpstr>Cyclic Voltammetry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adm</dc:creator>
  <cp:lastModifiedBy>Ming-Chi</cp:lastModifiedBy>
  <cp:revision>13</cp:revision>
  <dcterms:created xsi:type="dcterms:W3CDTF">2014-10-09T06:16:05Z</dcterms:created>
  <dcterms:modified xsi:type="dcterms:W3CDTF">2018-07-07T06:38:00Z</dcterms:modified>
</cp:coreProperties>
</file>