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66" r:id="rId4"/>
    <p:sldId id="267" r:id="rId5"/>
    <p:sldId id="261" r:id="rId6"/>
    <p:sldId id="258" r:id="rId7"/>
    <p:sldId id="265" r:id="rId8"/>
    <p:sldId id="260" r:id="rId9"/>
    <p:sldId id="259" r:id="rId10"/>
    <p:sldId id="262" r:id="rId11"/>
    <p:sldId id="270" r:id="rId12"/>
    <p:sldId id="264" r:id="rId13"/>
    <p:sldId id="263" r:id="rId14"/>
    <p:sldId id="271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0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400DF-36F9-4ADE-B904-ADADFA943404}" type="datetimeFigureOut">
              <a:rPr lang="zh-TW" altLang="en-US" smtClean="0"/>
              <a:t>2023/5/31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16A0B-4BFF-4134-B410-B2DA204BFE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4492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216A0B-4BFF-4134-B410-B2DA204BFED1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9741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216A0B-4BFF-4134-B410-B2DA204BFED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5112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:notes"/>
          <p:cNvSpPr txBox="1">
            <a:spLocks noGrp="1"/>
          </p:cNvSpPr>
          <p:nvPr>
            <p:ph type="body" idx="1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4978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 dirty="0" smtClean="0"/>
              <a:t>Topic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 smtClean="0"/>
              <a:t>Your Name</a:t>
            </a:r>
          </a:p>
          <a:p>
            <a:r>
              <a:rPr lang="zh-TW" altLang="en-US" dirty="0" smtClean="0"/>
              <a:t>實驗紀錄簿代號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altLang="zh-TW" smtClean="0"/>
              <a:t>From: 7. 2. 2014 to 7. 9. 2014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 bwMode="auto">
          <a:xfrm>
            <a:off x="-87086" y="-39190"/>
            <a:ext cx="9283339" cy="576000"/>
          </a:xfrm>
          <a:prstGeom prst="rect">
            <a:avLst/>
          </a:prstGeom>
          <a:gradFill flip="none" rotWithShape="1">
            <a:gsLst>
              <a:gs pos="23000">
                <a:srgbClr val="92D050"/>
              </a:gs>
              <a:gs pos="50000">
                <a:schemeClr val="accent5">
                  <a:lumMod val="50000"/>
                </a:schemeClr>
              </a:gs>
              <a:gs pos="82000">
                <a:schemeClr val="accent1">
                  <a:tint val="23500"/>
                  <a:satMod val="160000"/>
                </a:schemeClr>
              </a:gs>
              <a:gs pos="82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6635841" y="-78378"/>
            <a:ext cx="2544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i="1" dirty="0" smtClean="0">
                <a:solidFill>
                  <a:schemeClr val="bg1"/>
                </a:solidFill>
              </a:rPr>
              <a:t>  NSYSU </a:t>
            </a:r>
            <a:r>
              <a:rPr lang="en-US" altLang="zh-TW" sz="3200" b="1" i="1" dirty="0" err="1" smtClean="0">
                <a:solidFill>
                  <a:schemeClr val="bg1"/>
                </a:solidFill>
              </a:rPr>
              <a:t>Chem</a:t>
            </a:r>
            <a:endParaRPr lang="zh-TW" altLang="en-US" sz="3200" b="1" i="1" dirty="0">
              <a:solidFill>
                <a:schemeClr val="bg1"/>
              </a:solidFill>
            </a:endParaRPr>
          </a:p>
        </p:txBody>
      </p:sp>
      <p:sp>
        <p:nvSpPr>
          <p:cNvPr id="11" name="日期版面配置區 3"/>
          <p:cNvSpPr txBox="1">
            <a:spLocks/>
          </p:cNvSpPr>
          <p:nvPr userDrawn="1"/>
        </p:nvSpPr>
        <p:spPr>
          <a:xfrm>
            <a:off x="6372200" y="6352470"/>
            <a:ext cx="2746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Proprietary</a:t>
            </a:r>
            <a:r>
              <a:rPr lang="en-US" altLang="zh-TW" sz="1600" b="1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Confidential</a:t>
            </a:r>
            <a:endParaRPr lang="zh-TW" altLang="en-US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文字方塊 11"/>
          <p:cNvSpPr txBox="1"/>
          <p:nvPr userDrawn="1"/>
        </p:nvSpPr>
        <p:spPr>
          <a:xfrm>
            <a:off x="271811" y="-97651"/>
            <a:ext cx="1923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i="1" dirty="0" smtClean="0">
                <a:solidFill>
                  <a:schemeClr val="tx2"/>
                </a:solidFill>
              </a:rPr>
              <a:t>Chen Lab</a:t>
            </a:r>
            <a:endParaRPr lang="zh-TW" altLang="en-US" sz="3600" b="1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From: 7. 2. 2014 to 7. 9. 2014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From: 7. 2. 2014 to 7. 9. 2014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標題投影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>
                <a:solidFill>
                  <a:srgbClr val="000000"/>
                </a:solidFill>
              </a:rPr>
              <a:t>報告時間</a:t>
            </a:r>
            <a:r>
              <a:rPr lang="en-US" altLang="zh-TW" smtClean="0">
                <a:solidFill>
                  <a:srgbClr val="000000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9" name="Google Shape;19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>
                <a:solidFill>
                  <a:srgbClr val="000000"/>
                </a:solidFill>
              </a:rPr>
              <a:t>From: 7. 2. 2014 to 7. 9. 2014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  <p:sp>
        <p:nvSpPr>
          <p:cNvPr id="21" name="Google Shape;21;p13"/>
          <p:cNvSpPr/>
          <p:nvPr/>
        </p:nvSpPr>
        <p:spPr>
          <a:xfrm>
            <a:off x="-87086" y="-39190"/>
            <a:ext cx="9283339" cy="576000"/>
          </a:xfrm>
          <a:prstGeom prst="rect">
            <a:avLst/>
          </a:prstGeom>
          <a:gradFill>
            <a:gsLst>
              <a:gs pos="0">
                <a:srgbClr val="92D050"/>
              </a:gs>
              <a:gs pos="23000">
                <a:srgbClr val="92D050"/>
              </a:gs>
              <a:gs pos="50000">
                <a:srgbClr val="205867"/>
              </a:gs>
              <a:gs pos="82000">
                <a:srgbClr val="E0E8F4"/>
              </a:gs>
              <a:gs pos="100000">
                <a:srgbClr val="E0E8F4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SzPts val="2400"/>
              <a:buFont typeface="Times New Roman"/>
              <a:buNone/>
            </a:pPr>
            <a:endParaRPr sz="2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3"/>
          <p:cNvSpPr txBox="1"/>
          <p:nvPr/>
        </p:nvSpPr>
        <p:spPr>
          <a:xfrm>
            <a:off x="6371931" y="6376243"/>
            <a:ext cx="2746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600" b="1" kern="0">
                <a:solidFill>
                  <a:srgbClr val="C00000"/>
                </a:solidFill>
                <a:ea typeface="Times New Roman"/>
                <a:cs typeface="Times New Roman"/>
                <a:sym typeface="Times New Roman"/>
              </a:rPr>
              <a:t>Proprietary and Confidential</a:t>
            </a:r>
            <a:endParaRPr sz="1600" b="1" kern="0">
              <a:solidFill>
                <a:srgbClr val="C00000"/>
              </a:solidFill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Google Shape;33;p14">
            <a:extLst>
              <a:ext uri="{FF2B5EF4-FFF2-40B4-BE49-F238E27FC236}">
                <a16:creationId xmlns="" xmlns:a16="http://schemas.microsoft.com/office/drawing/2014/main" id="{B93DA2BD-ABBD-A312-3231-38DEE34CEB5C}"/>
              </a:ext>
            </a:extLst>
          </p:cNvPr>
          <p:cNvSpPr txBox="1"/>
          <p:nvPr userDrawn="1"/>
        </p:nvSpPr>
        <p:spPr>
          <a:xfrm>
            <a:off x="-36512" y="-99392"/>
            <a:ext cx="21336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600" b="1" i="1" kern="0" dirty="0">
                <a:solidFill>
                  <a:srgbClr val="1F497D"/>
                </a:solidFill>
                <a:ea typeface="Times New Roman"/>
                <a:cs typeface="Times New Roman"/>
                <a:sym typeface="Times New Roman"/>
              </a:rPr>
              <a:t>Chen Lab</a:t>
            </a:r>
            <a:endParaRPr sz="3600" b="1" i="1" kern="0" dirty="0">
              <a:solidFill>
                <a:srgbClr val="1F497D"/>
              </a:solidFill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Google Shape;32;p14">
            <a:extLst>
              <a:ext uri="{FF2B5EF4-FFF2-40B4-BE49-F238E27FC236}">
                <a16:creationId xmlns="" xmlns:a16="http://schemas.microsoft.com/office/drawing/2014/main" id="{2372E7D2-860C-2132-2816-AF005EC78B9B}"/>
              </a:ext>
            </a:extLst>
          </p:cNvPr>
          <p:cNvSpPr txBox="1"/>
          <p:nvPr userDrawn="1"/>
        </p:nvSpPr>
        <p:spPr>
          <a:xfrm>
            <a:off x="6581469" y="-6616"/>
            <a:ext cx="281191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i="1" kern="0" dirty="0">
                <a:solidFill>
                  <a:srgbClr val="FFFFFF"/>
                </a:solidFill>
                <a:ea typeface="Times New Roman"/>
                <a:cs typeface="Times New Roman"/>
                <a:sym typeface="Times New Roman"/>
              </a:rPr>
              <a:t> NSYSU Chem</a:t>
            </a:r>
            <a:endParaRPr sz="3200" b="1" i="1" kern="0" dirty="0">
              <a:solidFill>
                <a:srgbClr val="FFFFFF"/>
              </a:solidFill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86978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標題及物件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From: 7. 2. 2014 to 7. 9. 2014</a:t>
            </a:r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sldNum" idx="12"/>
          </p:nvPr>
        </p:nvSpPr>
        <p:spPr>
          <a:xfrm>
            <a:off x="6553200" y="63500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fld id="{00000000-1234-1234-1234-12341234123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31" name="Google Shape;31;p14"/>
          <p:cNvSpPr/>
          <p:nvPr/>
        </p:nvSpPr>
        <p:spPr>
          <a:xfrm>
            <a:off x="-87086" y="-39190"/>
            <a:ext cx="9283339" cy="576000"/>
          </a:xfrm>
          <a:prstGeom prst="rect">
            <a:avLst/>
          </a:prstGeom>
          <a:gradFill>
            <a:gsLst>
              <a:gs pos="0">
                <a:srgbClr val="92D050"/>
              </a:gs>
              <a:gs pos="23000">
                <a:srgbClr val="92D050"/>
              </a:gs>
              <a:gs pos="50000">
                <a:srgbClr val="205867"/>
              </a:gs>
              <a:gs pos="82000">
                <a:srgbClr val="E0E8F4"/>
              </a:gs>
              <a:gs pos="100000">
                <a:srgbClr val="E0E8F4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SzPts val="2400"/>
              <a:buFont typeface="Times New Roman"/>
              <a:buNone/>
            </a:pPr>
            <a:endParaRPr sz="2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4"/>
          <p:cNvSpPr txBox="1"/>
          <p:nvPr/>
        </p:nvSpPr>
        <p:spPr>
          <a:xfrm>
            <a:off x="6581469" y="-6616"/>
            <a:ext cx="281191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i="1" kern="0" dirty="0">
                <a:solidFill>
                  <a:srgbClr val="FFFFFF"/>
                </a:solidFill>
                <a:ea typeface="Times New Roman"/>
                <a:cs typeface="Times New Roman"/>
                <a:sym typeface="Times New Roman"/>
              </a:rPr>
              <a:t> NSYSU Chem</a:t>
            </a:r>
            <a:endParaRPr sz="3200" b="1" i="1" kern="0" dirty="0">
              <a:solidFill>
                <a:srgbClr val="FFFFFF"/>
              </a:solidFill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" name="Google Shape;33;p14"/>
          <p:cNvSpPr txBox="1"/>
          <p:nvPr/>
        </p:nvSpPr>
        <p:spPr>
          <a:xfrm>
            <a:off x="-36512" y="-99392"/>
            <a:ext cx="21336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600" b="1" i="1" kern="0" dirty="0">
                <a:solidFill>
                  <a:srgbClr val="1F497D"/>
                </a:solidFill>
                <a:ea typeface="Times New Roman"/>
                <a:cs typeface="Times New Roman"/>
                <a:sym typeface="Times New Roman"/>
              </a:rPr>
              <a:t>Chen Lab</a:t>
            </a:r>
            <a:endParaRPr sz="3600" b="1" i="1" kern="0" dirty="0">
              <a:solidFill>
                <a:srgbClr val="1F497D"/>
              </a:solidFill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" name="Google Shape;34;p14"/>
          <p:cNvSpPr txBox="1"/>
          <p:nvPr/>
        </p:nvSpPr>
        <p:spPr>
          <a:xfrm>
            <a:off x="6397352" y="6550306"/>
            <a:ext cx="2746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400" b="1" kern="0" dirty="0">
                <a:solidFill>
                  <a:srgbClr val="C00000"/>
                </a:solidFill>
                <a:ea typeface="Times New Roman"/>
                <a:cs typeface="Times New Roman"/>
                <a:sym typeface="Times New Roman"/>
              </a:rPr>
              <a:t>Proprietary and Confidential</a:t>
            </a:r>
            <a:endParaRPr sz="1400" b="1" kern="0" dirty="0">
              <a:solidFill>
                <a:srgbClr val="C00000"/>
              </a:solidFill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01878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區段標題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From: 7. 2. 2014 to 7. 9. 2014</a:t>
            </a:r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2843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兩項物件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From: 7. 2. 2014 to 7. 9. 2014</a:t>
            </a:r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4063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比對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From: 7. 2. 2014 to 7. 9. 2014</a:t>
            </a:r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8345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只有標題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From: 7. 2. 2014 to 7. 9. 2014</a:t>
            </a:r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36821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From: 7. 2. 2014 to 7. 9. 2014</a:t>
            </a:r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01606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含標題的內容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From: 7. 2. 2014 to 7. 9. 2014</a:t>
            </a:r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7182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From: 7. 2. 2014 to 7. 9. 2014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49"/>
            <a:ext cx="2133600" cy="365125"/>
          </a:xfrm>
        </p:spPr>
        <p:txBody>
          <a:bodyPr/>
          <a:lstStyle/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 bwMode="auto">
          <a:xfrm>
            <a:off x="-87086" y="-39190"/>
            <a:ext cx="9283339" cy="576000"/>
          </a:xfrm>
          <a:prstGeom prst="rect">
            <a:avLst/>
          </a:prstGeom>
          <a:gradFill flip="none" rotWithShape="1">
            <a:gsLst>
              <a:gs pos="23000">
                <a:srgbClr val="92D050"/>
              </a:gs>
              <a:gs pos="50000">
                <a:schemeClr val="accent5">
                  <a:lumMod val="50000"/>
                </a:schemeClr>
              </a:gs>
              <a:gs pos="82000">
                <a:schemeClr val="accent1">
                  <a:tint val="23500"/>
                  <a:satMod val="160000"/>
                </a:schemeClr>
              </a:gs>
              <a:gs pos="82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文字方塊 7"/>
          <p:cNvSpPr txBox="1"/>
          <p:nvPr userDrawn="1"/>
        </p:nvSpPr>
        <p:spPr>
          <a:xfrm>
            <a:off x="6728815" y="-78378"/>
            <a:ext cx="24516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i="1" dirty="0" smtClean="0">
                <a:solidFill>
                  <a:schemeClr val="bg1"/>
                </a:solidFill>
              </a:rPr>
              <a:t> NSYSU </a:t>
            </a:r>
            <a:r>
              <a:rPr lang="en-US" altLang="zh-TW" sz="3200" b="1" i="1" dirty="0" err="1" smtClean="0">
                <a:solidFill>
                  <a:schemeClr val="bg1"/>
                </a:solidFill>
              </a:rPr>
              <a:t>Chem</a:t>
            </a:r>
            <a:endParaRPr lang="zh-TW" altLang="en-US" sz="3200" b="1" i="1" dirty="0">
              <a:solidFill>
                <a:schemeClr val="bg1"/>
              </a:solidFill>
            </a:endParaRPr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199803" y="-99392"/>
            <a:ext cx="1923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i="1" dirty="0" smtClean="0">
                <a:solidFill>
                  <a:schemeClr val="tx2"/>
                </a:solidFill>
              </a:rPr>
              <a:t>Chen Lab</a:t>
            </a:r>
            <a:endParaRPr lang="zh-TW" altLang="en-US" sz="3600" b="1" i="1" dirty="0">
              <a:solidFill>
                <a:schemeClr val="tx2"/>
              </a:solidFill>
            </a:endParaRPr>
          </a:p>
        </p:txBody>
      </p:sp>
      <p:sp>
        <p:nvSpPr>
          <p:cNvPr id="10" name="日期版面配置區 3"/>
          <p:cNvSpPr txBox="1">
            <a:spLocks/>
          </p:cNvSpPr>
          <p:nvPr userDrawn="1"/>
        </p:nvSpPr>
        <p:spPr>
          <a:xfrm>
            <a:off x="6397352" y="6538911"/>
            <a:ext cx="2746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Proprietary</a:t>
            </a:r>
            <a:r>
              <a:rPr lang="en-US" altLang="zh-TW" sz="1400" b="1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Confidential</a:t>
            </a:r>
            <a:endParaRPr lang="zh-TW" altLang="en-US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含標題的圖片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From: 7. 2. 2014 to 7. 9. 2014</a:t>
            </a:r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7595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標題及直排文字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From: 7. 2. 2014 to 7. 9. 2014</a:t>
            </a:r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4411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直排標題及文字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From: 7. 2. 2014 to 7. 9. 2014</a:t>
            </a:r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066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From: 7. 2. 2014 to 7. 9. 2014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From: 7. 2. 2014 to 7. 9. 2014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From: 7. 2. 2014 to 7. 9. 2014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From: 7. 2. 2014 to 7. 9. 2014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From: 7. 2. 2014 to 7. 9. 2014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From: 7. 2. 2014 to 7. 9. 2014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From: 7. 2. 2014 to 7. 9. 2014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報告時間</a:t>
            </a:r>
            <a:r>
              <a:rPr lang="en-US" altLang="zh-TW" smtClean="0"/>
              <a:t>: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smtClean="0"/>
              <a:t>From: 7. 2. 2014 to 7. 9. 2014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CF052-0DBC-4D73-AFE9-2D5DD3C388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  <a:defRPr sz="4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r>
              <a:rPr lang="zh-TW" altLang="en-US" kern="0" smtClean="0"/>
              <a:t>報告時間</a:t>
            </a:r>
            <a:r>
              <a:rPr lang="en-US" altLang="zh-TW" kern="0" smtClean="0"/>
              <a:t>:</a:t>
            </a:r>
            <a:endParaRPr kern="0"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r>
              <a:rPr lang="en-US" kern="0" smtClean="0"/>
              <a:t>From: 7. 2. 2014 to 7. 9. 2014</a:t>
            </a:r>
            <a:endParaRPr kern="0"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3433284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Your Topic</a:t>
            </a:r>
            <a:br>
              <a:rPr lang="en-US" altLang="zh-TW" sz="36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 含氮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GO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的水熱合成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 用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urea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調控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pH</a:t>
            </a:r>
            <a:br>
              <a:rPr lang="en-US" altLang="zh-TW" sz="36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MB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在可見光催化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Your Name</a:t>
            </a:r>
          </a:p>
          <a:p>
            <a:r>
              <a:rPr lang="zh-TW" altLang="en-US" dirty="0" smtClean="0"/>
              <a:t>實驗紀錄簿編號</a:t>
            </a:r>
            <a:endParaRPr lang="en-US" altLang="zh-TW" dirty="0" smtClean="0"/>
          </a:p>
          <a:p>
            <a:r>
              <a:rPr lang="zh-TW" altLang="en-US" dirty="0" smtClean="0"/>
              <a:t>報告時間</a:t>
            </a:r>
            <a:r>
              <a:rPr lang="en-US" altLang="zh-TW" dirty="0" smtClean="0"/>
              <a:t> (i.e. </a:t>
            </a:r>
            <a:r>
              <a:rPr lang="en-US" altLang="zh-TW" dirty="0" smtClean="0">
                <a:solidFill>
                  <a:schemeClr val="tx1"/>
                </a:solidFill>
              </a:rPr>
              <a:t>5. 31. 2023)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副標題 2"/>
          <p:cNvSpPr txBox="1">
            <a:spLocks/>
          </p:cNvSpPr>
          <p:nvPr/>
        </p:nvSpPr>
        <p:spPr>
          <a:xfrm>
            <a:off x="179512" y="6251376"/>
            <a:ext cx="3528392" cy="489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</a:rPr>
              <a:t>From</a:t>
            </a:r>
            <a:r>
              <a:rPr lang="en-US" altLang="zh-TW" dirty="0" smtClean="0"/>
              <a:t> </a:t>
            </a:r>
            <a:r>
              <a:rPr lang="en-US" altLang="zh-TW" b="1" dirty="0"/>
              <a:t>5</a:t>
            </a:r>
            <a:r>
              <a:rPr lang="en-US" altLang="zh-TW" b="1" dirty="0" smtClean="0"/>
              <a:t>. 24. 2023 </a:t>
            </a:r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</a:rPr>
              <a:t>to</a:t>
            </a:r>
            <a:r>
              <a:rPr lang="en-US" altLang="zh-TW" dirty="0" smtClean="0"/>
              <a:t> </a:t>
            </a:r>
            <a:r>
              <a:rPr lang="en-US" altLang="zh-TW" b="1" dirty="0"/>
              <a:t>5</a:t>
            </a:r>
            <a:r>
              <a:rPr lang="en-US" altLang="zh-TW" b="1" dirty="0" smtClean="0"/>
              <a:t>. </a:t>
            </a:r>
            <a:r>
              <a:rPr lang="en-US" altLang="zh-TW" b="1" dirty="0" smtClean="0"/>
              <a:t>30. </a:t>
            </a:r>
            <a:r>
              <a:rPr lang="en-US" altLang="zh-TW" b="1" dirty="0" smtClean="0"/>
              <a:t>2023</a:t>
            </a:r>
            <a:endParaRPr kumimoji="0" lang="zh-TW" alt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What I Learn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This page is for </a:t>
            </a:r>
            <a:r>
              <a:rPr lang="en-US" altLang="zh-TW" dirty="0" smtClean="0"/>
              <a:t>undergraduate </a:t>
            </a:r>
            <a:r>
              <a:rPr lang="en-US" altLang="zh-TW" dirty="0" smtClean="0"/>
              <a:t>students.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z="1400" smtClean="0">
                <a:solidFill>
                  <a:schemeClr val="tx1"/>
                </a:solidFill>
              </a:rPr>
              <a:pPr/>
              <a:t>10</a:t>
            </a:fld>
            <a:endParaRPr lang="zh-TW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621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Conclusion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What is the meaning of your data?</a:t>
            </a:r>
          </a:p>
          <a:p>
            <a:r>
              <a:rPr lang="en-US" altLang="zh-TW" dirty="0" smtClean="0"/>
              <a:t>What is the critical message for your next move?</a:t>
            </a:r>
          </a:p>
          <a:p>
            <a:r>
              <a:rPr lang="en-US" altLang="zh-TW" dirty="0" smtClean="0"/>
              <a:t>What do we learn from your data?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z="1400" smtClean="0">
                <a:solidFill>
                  <a:schemeClr val="tx1"/>
                </a:solidFill>
              </a:rPr>
              <a:pPr/>
              <a:t>11</a:t>
            </a:fld>
            <a:endParaRPr lang="zh-TW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Next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What are you going to do next?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08725"/>
            <a:ext cx="2133600" cy="365125"/>
          </a:xfrm>
        </p:spPr>
        <p:txBody>
          <a:bodyPr/>
          <a:lstStyle/>
          <a:p>
            <a:fld id="{454CF052-0DBC-4D73-AFE9-2D5DD3C38871}" type="slidenum">
              <a:rPr lang="zh-TW" altLang="en-US" sz="1400" smtClean="0">
                <a:solidFill>
                  <a:schemeClr val="tx1"/>
                </a:solidFill>
              </a:rPr>
              <a:pPr/>
              <a:t>12</a:t>
            </a:fld>
            <a:endParaRPr lang="zh-TW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lang="en-US"/>
              <a:t>Paper </a:t>
            </a:r>
            <a:endParaRPr/>
          </a:p>
        </p:txBody>
      </p:sp>
      <p:sp>
        <p:nvSpPr>
          <p:cNvPr id="257" name="Google Shape;257;p11"/>
          <p:cNvSpPr txBox="1">
            <a:spLocks noGrp="1"/>
          </p:cNvSpPr>
          <p:nvPr>
            <p:ph type="sldNum" idx="12"/>
          </p:nvPr>
        </p:nvSpPr>
        <p:spPr>
          <a:xfrm>
            <a:off x="6553200" y="616530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>
                <a:solidFill>
                  <a:srgbClr val="000000"/>
                </a:solidFill>
              </a:rPr>
              <a:pPr/>
              <a:t>13</a:t>
            </a:fld>
            <a:endParaRPr>
              <a:solidFill>
                <a:srgbClr val="000000"/>
              </a:solidFill>
            </a:endParaRPr>
          </a:p>
        </p:txBody>
      </p:sp>
      <p:graphicFrame>
        <p:nvGraphicFramePr>
          <p:cNvPr id="5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7689439"/>
              </p:ext>
            </p:extLst>
          </p:nvPr>
        </p:nvGraphicFramePr>
        <p:xfrm>
          <a:off x="457200" y="1394936"/>
          <a:ext cx="8435279" cy="3148588"/>
        </p:xfrm>
        <a:graphic>
          <a:graphicData uri="http://schemas.openxmlformats.org/drawingml/2006/table">
            <a:tbl>
              <a:tblPr firstRow="1" bandRow="1"/>
              <a:tblGrid>
                <a:gridCol w="586408"/>
                <a:gridCol w="4536504"/>
                <a:gridCol w="1656184"/>
                <a:gridCol w="637627"/>
                <a:gridCol w="1018556"/>
              </a:tblGrid>
              <a:tr h="53265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No</a:t>
                      </a:r>
                      <a:endParaRPr sz="1200" dirty="0"/>
                    </a:p>
                  </a:txBody>
                  <a:tcPr marL="91450" marR="91450" marT="45725" marB="45725"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Title</a:t>
                      </a:r>
                      <a:endParaRPr sz="1200" dirty="0"/>
                    </a:p>
                  </a:txBody>
                  <a:tcPr marL="91450" marR="91450" marT="45725" marB="45725"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Journal</a:t>
                      </a:r>
                      <a:endParaRPr sz="1200" dirty="0"/>
                    </a:p>
                  </a:txBody>
                  <a:tcPr marL="91450" marR="91450" marT="45725" marB="45725"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en-US" sz="1200" dirty="0"/>
                        <a:t>Year</a:t>
                      </a:r>
                      <a:endParaRPr sz="1200" dirty="0"/>
                    </a:p>
                  </a:txBody>
                  <a:tcPr marL="91450" marR="91450" marT="45725" marB="45725" anchor="ctr" anchorCtr="1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Remark</a:t>
                      </a:r>
                      <a:endParaRPr sz="1200" dirty="0"/>
                    </a:p>
                  </a:txBody>
                  <a:tcPr marL="91450" marR="91450" marT="45725" marB="45725"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  <a:tr h="57606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r>
                        <a:rPr lang="en-US" altLang="zh-TW" sz="1200" dirty="0" smtClean="0"/>
                        <a:t>1</a:t>
                      </a:r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r>
                        <a:rPr lang="en-US" altLang="zh-TW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"/>
                          <a:cs typeface=""/>
                          <a:sym typeface="Arial"/>
                        </a:rPr>
                        <a:t>Activation Energy Assessing Potential-Dependent Activities and Site Reconstruction for Oxygen Evolution</a:t>
                      </a:r>
                      <a:endParaRPr lang="zh-TW" altLang="en-US" sz="1200" dirty="0"/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r>
                        <a:rPr lang="en-US" altLang="zh-TW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"/>
                          <a:cs typeface=""/>
                          <a:sym typeface="Arial"/>
                        </a:rPr>
                        <a:t>ACS Energy Letters</a:t>
                      </a:r>
                      <a:endParaRPr lang="zh-TW" altLang="en-US" sz="1200" i="0" dirty="0"/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r>
                        <a:rPr lang="en-US" altLang="zh-TW" sz="1200" dirty="0" smtClean="0"/>
                        <a:t>2022</a:t>
                      </a:r>
                      <a:endParaRPr lang="zh-TW" altLang="en-US" sz="1200" dirty="0"/>
                    </a:p>
                  </a:txBody>
                  <a:tcPr anchor="ctr" anchorCtr="1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r>
                        <a:rPr lang="en-US" altLang="zh-TW" sz="1200" dirty="0" smtClean="0"/>
                        <a:t>Done</a:t>
                      </a:r>
                      <a:endParaRPr lang="zh-TW" altLang="en-US" sz="1200" dirty="0"/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</a:tr>
              <a:tr h="57606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r>
                        <a:rPr lang="en-US" altLang="zh-TW" sz="1200" dirty="0" smtClean="0"/>
                        <a:t>2</a:t>
                      </a:r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endParaRPr lang="zh-TW" altLang="en-US" sz="1200" dirty="0"/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endParaRPr lang="zh-TW" altLang="en-US" sz="1200" dirty="0"/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endParaRPr lang="zh-TW" altLang="en-US" sz="1200" dirty="0"/>
                    </a:p>
                  </a:txBody>
                  <a:tcPr anchor="ctr" anchorCtr="1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endParaRPr lang="zh-TW" altLang="en-US" sz="1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7606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r>
                        <a:rPr lang="en-US" altLang="zh-TW" sz="1200" dirty="0" smtClean="0"/>
                        <a:t>3</a:t>
                      </a:r>
                      <a:endParaRPr lang="zh-TW" altLang="en-US" sz="1200" dirty="0"/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endParaRPr lang="zh-TW" altLang="en-US" sz="1200" dirty="0"/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endParaRPr lang="zh-TW" altLang="en-US" sz="1200" dirty="0"/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endParaRPr lang="zh-TW" altLang="en-US" sz="1200" dirty="0"/>
                    </a:p>
                  </a:txBody>
                  <a:tcPr anchor="ctr" anchorCtr="1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endParaRPr lang="zh-TW" altLang="en-US" sz="1200" dirty="0"/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</a:tr>
              <a:tr h="88774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endParaRPr lang="zh-TW" altLang="en-US" sz="1200" dirty="0"/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endParaRPr lang="zh-TW" altLang="en-US" sz="1200" dirty="0"/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endParaRPr lang="zh-TW" altLang="en-US" sz="1200" dirty="0"/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endParaRPr lang="zh-TW" altLang="en-US" sz="1200" dirty="0"/>
                    </a:p>
                  </a:txBody>
                  <a:tcPr anchor="ctr" anchorCtr="1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endParaRPr lang="zh-TW" altLang="en-US" sz="1200" dirty="0"/>
                    </a:p>
                  </a:txBody>
                  <a:tcPr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069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Last</a:t>
            </a:r>
            <a:r>
              <a:rPr lang="zh-TW" altLang="en-US" dirty="0" smtClean="0"/>
              <a:t> </a:t>
            </a:r>
            <a:r>
              <a:rPr lang="en-US" altLang="zh-TW" dirty="0" smtClean="0"/>
              <a:t>Week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What are the tasks to do?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z="1400" smtClean="0">
                <a:solidFill>
                  <a:schemeClr val="tx1"/>
                </a:solidFill>
              </a:rPr>
              <a:pPr/>
              <a:t>2</a:t>
            </a:fld>
            <a:endParaRPr lang="zh-TW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9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Goal of this week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49"/>
          </a:xfrm>
        </p:spPr>
        <p:txBody>
          <a:bodyPr/>
          <a:lstStyle/>
          <a:p>
            <a:r>
              <a:rPr lang="en-US" altLang="zh-TW" dirty="0" smtClean="0"/>
              <a:t>What’s the goal or motivation to do in this </a:t>
            </a:r>
            <a:r>
              <a:rPr lang="en-US" altLang="zh-TW" dirty="0" smtClean="0"/>
              <a:t>week?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457200" lvl="1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z="1400" smtClean="0">
                <a:solidFill>
                  <a:schemeClr val="tx1"/>
                </a:solidFill>
              </a:rPr>
              <a:pPr/>
              <a:t>3</a:t>
            </a:fld>
            <a:endParaRPr lang="zh-TW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20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合成 </a:t>
            </a:r>
            <a:r>
              <a:rPr lang="en-US" altLang="zh-TW" dirty="0" smtClean="0"/>
              <a:t>(Preparation)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9309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06488"/>
                <a:gridCol w="1728192"/>
                <a:gridCol w="1440160"/>
                <a:gridCol w="1584176"/>
                <a:gridCol w="1368152"/>
                <a:gridCol w="802432"/>
              </a:tblGrid>
              <a:tr h="942135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Sample</a:t>
                      </a:r>
                    </a:p>
                    <a:p>
                      <a:r>
                        <a:rPr lang="en-US" altLang="zh-TW" sz="1200" dirty="0" smtClean="0"/>
                        <a:t>(Name)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Code</a:t>
                      </a:r>
                    </a:p>
                    <a:p>
                      <a:r>
                        <a:rPr lang="en-US" altLang="zh-TW" sz="1200" dirty="0" smtClean="0"/>
                        <a:t>(Lab notebook)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Method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Description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Characterization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Others</a:t>
                      </a:r>
                      <a:endParaRPr lang="zh-TW" altLang="en-US" sz="1200" dirty="0"/>
                    </a:p>
                  </a:txBody>
                  <a:tcPr anchor="ctr" anchorCtr="1"/>
                </a:tc>
              </a:tr>
              <a:tr h="887740">
                <a:tc>
                  <a:txBody>
                    <a:bodyPr/>
                    <a:lstStyle/>
                    <a:p>
                      <a:endParaRPr lang="en-US" altLang="zh-TW" sz="1200" dirty="0" smtClean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</a:tr>
              <a:tr h="887740">
                <a:tc>
                  <a:txBody>
                    <a:bodyPr/>
                    <a:lstStyle/>
                    <a:p>
                      <a:endParaRPr lang="en-US" altLang="zh-TW" sz="1200" dirty="0" smtClean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 anchorCtr="1"/>
                </a:tc>
              </a:tr>
              <a:tr h="887740"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just"/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</a:tr>
              <a:tr h="887740"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z="1400" smtClean="0">
                <a:solidFill>
                  <a:schemeClr val="tx1"/>
                </a:solidFill>
              </a:rPr>
              <a:pPr/>
              <a:t>4</a:t>
            </a:fld>
            <a:endParaRPr lang="zh-TW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Preparation (</a:t>
            </a:r>
            <a:r>
              <a:rPr lang="zh-TW" altLang="en-US" dirty="0" smtClean="0"/>
              <a:t>合成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61119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06488"/>
                <a:gridCol w="1728192"/>
                <a:gridCol w="1440160"/>
                <a:gridCol w="1584176"/>
                <a:gridCol w="1368152"/>
                <a:gridCol w="802432"/>
              </a:tblGrid>
              <a:tr h="942135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Sample</a:t>
                      </a:r>
                    </a:p>
                    <a:p>
                      <a:r>
                        <a:rPr lang="en-US" altLang="zh-TW" sz="1200" dirty="0" smtClean="0"/>
                        <a:t>(Name)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Code</a:t>
                      </a:r>
                    </a:p>
                    <a:p>
                      <a:r>
                        <a:rPr lang="en-US" altLang="zh-TW" sz="1200" dirty="0" smtClean="0"/>
                        <a:t>(Lab notebook)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Method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Description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Characterization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Others</a:t>
                      </a:r>
                      <a:endParaRPr lang="zh-TW" altLang="en-US" sz="1200" dirty="0"/>
                    </a:p>
                  </a:txBody>
                  <a:tcPr anchor="ctr" anchorCtr="1"/>
                </a:tc>
              </a:tr>
              <a:tr h="887740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Cobalt manganese oxide</a:t>
                      </a:r>
                    </a:p>
                    <a:p>
                      <a:r>
                        <a:rPr lang="en-US" altLang="zh-TW" sz="1200" dirty="0" smtClean="0"/>
                        <a:t>(CMO)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CCM-35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hydrothermal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Low cobalt content </a:t>
                      </a:r>
                      <a:r>
                        <a:rPr lang="en-US" altLang="zh-TW" sz="1200" b="1" dirty="0" smtClean="0">
                          <a:solidFill>
                            <a:srgbClr val="C00000"/>
                          </a:solidFill>
                        </a:rPr>
                        <a:t>(vs. CCM-36)</a:t>
                      </a:r>
                      <a:endParaRPr lang="zh-TW" altLang="en-US" sz="1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XRD, SEM, EDS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P.</a:t>
                      </a:r>
                      <a:r>
                        <a:rPr lang="en-US" altLang="zh-TW" sz="1200" baseline="0" dirty="0" smtClean="0"/>
                        <a:t> 35</a:t>
                      </a:r>
                      <a:endParaRPr lang="zh-TW" altLang="en-US" sz="1200" dirty="0"/>
                    </a:p>
                  </a:txBody>
                  <a:tcPr anchor="ctr" anchorCtr="1"/>
                </a:tc>
              </a:tr>
              <a:tr h="887740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CMO-100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CCM-36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hydrothermal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High cobalt content </a:t>
                      </a:r>
                      <a:r>
                        <a:rPr lang="en-US" altLang="zh-TW" sz="1200" b="1" dirty="0" smtClean="0">
                          <a:solidFill>
                            <a:srgbClr val="C00000"/>
                          </a:solidFill>
                        </a:rPr>
                        <a:t>(vs. CCM-35)</a:t>
                      </a:r>
                    </a:p>
                    <a:p>
                      <a:r>
                        <a:rPr lang="zh-TW" altLang="en-US" sz="1200" b="1" dirty="0" smtClean="0">
                          <a:solidFill>
                            <a:srgbClr val="C00000"/>
                          </a:solidFill>
                        </a:rPr>
                        <a:t>再現性測試</a:t>
                      </a:r>
                      <a:endParaRPr lang="zh-TW" altLang="en-US" sz="1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XRD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P.</a:t>
                      </a:r>
                      <a:r>
                        <a:rPr lang="en-US" altLang="zh-TW" sz="1200" baseline="0" dirty="0" smtClean="0"/>
                        <a:t> 36</a:t>
                      </a:r>
                    </a:p>
                    <a:p>
                      <a:r>
                        <a:rPr lang="en-US" altLang="zh-TW" sz="1200" b="1" baseline="0" dirty="0" smtClean="0">
                          <a:solidFill>
                            <a:srgbClr val="C00000"/>
                          </a:solidFill>
                        </a:rPr>
                        <a:t>in your lab note</a:t>
                      </a:r>
                      <a:endParaRPr lang="zh-TW" altLang="en-US" sz="1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 anchorCtr="1"/>
                </a:tc>
              </a:tr>
              <a:tr h="887740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Nitrogen-doped</a:t>
                      </a:r>
                      <a:r>
                        <a:rPr lang="en-US" altLang="zh-TW" sz="1200" baseline="0" dirty="0" smtClean="0"/>
                        <a:t> </a:t>
                      </a:r>
                      <a:r>
                        <a:rPr lang="en-US" altLang="zh-TW" sz="1200" dirty="0" smtClean="0"/>
                        <a:t>G.O.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KGG-89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Hummers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TW" altLang="en-US" sz="1200" dirty="0" smtClean="0"/>
                        <a:t>我使用新的石墨粉 </a:t>
                      </a:r>
                      <a:r>
                        <a:rPr lang="en-US" altLang="zh-TW" sz="1200" dirty="0" smtClean="0"/>
                        <a:t>(</a:t>
                      </a:r>
                      <a:r>
                        <a:rPr lang="en-US" altLang="zh-TW" sz="1200" dirty="0" err="1" smtClean="0"/>
                        <a:t>vs</a:t>
                      </a:r>
                      <a:r>
                        <a:rPr lang="en-US" altLang="zh-TW" sz="1200" dirty="0" smtClean="0"/>
                        <a:t> KGG-87)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Not yet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好像失敗了，重作一次再比較 </a:t>
                      </a:r>
                      <a:r>
                        <a:rPr lang="en-US" altLang="zh-TW" sz="1200" dirty="0" smtClean="0"/>
                        <a:t>(KGG-90)</a:t>
                      </a:r>
                      <a:endParaRPr lang="zh-TW" altLang="en-US" sz="1200" dirty="0"/>
                    </a:p>
                  </a:txBody>
                  <a:tcPr anchor="ctr" anchorCtr="1"/>
                </a:tc>
              </a:tr>
              <a:tr h="887740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單層石墨烯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LGM-56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CVD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新的銅片，時間由原來 </a:t>
                      </a:r>
                      <a:r>
                        <a:rPr lang="en-US" altLang="zh-TW" sz="1200" dirty="0" smtClean="0"/>
                        <a:t>20min </a:t>
                      </a:r>
                      <a:r>
                        <a:rPr lang="zh-TW" altLang="en-US" sz="1200" dirty="0" smtClean="0"/>
                        <a:t>縮短到 </a:t>
                      </a:r>
                      <a:r>
                        <a:rPr lang="en-US" altLang="zh-TW" sz="1200" dirty="0" smtClean="0"/>
                        <a:t>5min</a:t>
                      </a:r>
                      <a:r>
                        <a:rPr lang="zh-TW" altLang="en-US" sz="1200" dirty="0" smtClean="0"/>
                        <a:t> </a:t>
                      </a:r>
                      <a:r>
                        <a:rPr lang="en-US" altLang="zh-TW" sz="1200" b="1" dirty="0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lang="en-US" altLang="zh-TW" sz="1200" b="1" dirty="0" err="1" smtClean="0">
                          <a:solidFill>
                            <a:srgbClr val="C00000"/>
                          </a:solidFill>
                        </a:rPr>
                        <a:t>vs</a:t>
                      </a:r>
                      <a:r>
                        <a:rPr lang="en-US" altLang="zh-TW" sz="1200" b="1" dirty="0" smtClean="0">
                          <a:solidFill>
                            <a:srgbClr val="C00000"/>
                          </a:solidFill>
                        </a:rPr>
                        <a:t> LGM-20)</a:t>
                      </a:r>
                      <a:endParaRPr lang="zh-TW" altLang="en-US" sz="12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Raman, </a:t>
                      </a:r>
                      <a:r>
                        <a:rPr lang="zh-TW" altLang="en-US" sz="1200" dirty="0" smtClean="0"/>
                        <a:t>光學顯微鏡相片</a:t>
                      </a:r>
                      <a:endParaRPr lang="en-US" altLang="zh-TW" sz="1200" dirty="0" smtClean="0"/>
                    </a:p>
                    <a:p>
                      <a:r>
                        <a:rPr lang="en-US" altLang="zh-TW" sz="1200" dirty="0" smtClean="0"/>
                        <a:t>(</a:t>
                      </a:r>
                      <a:r>
                        <a:rPr lang="zh-TW" altLang="en-US" sz="1200" dirty="0" smtClean="0"/>
                        <a:t>好像是多層</a:t>
                      </a:r>
                      <a:r>
                        <a:rPr lang="en-US" altLang="zh-TW" sz="1200" dirty="0" smtClean="0"/>
                        <a:t>)</a:t>
                      </a:r>
                      <a:endParaRPr lang="zh-TW" altLang="en-US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時間縮短破洞好像變多</a:t>
                      </a:r>
                      <a:endParaRPr lang="zh-TW" altLang="en-US" sz="1200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8028384" y="836712"/>
            <a:ext cx="110799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/>
              <a:t>重點說明</a:t>
            </a:r>
            <a:endParaRPr lang="zh-TW" altLang="en-US" dirty="0"/>
          </a:p>
        </p:txBody>
      </p:sp>
      <p:cxnSp>
        <p:nvCxnSpPr>
          <p:cNvPr id="7" name="直線單箭頭接點 6"/>
          <p:cNvCxnSpPr>
            <a:stCxn id="5" idx="2"/>
          </p:cNvCxnSpPr>
          <p:nvPr/>
        </p:nvCxnSpPr>
        <p:spPr>
          <a:xfrm flipH="1">
            <a:off x="8388424" y="1206044"/>
            <a:ext cx="193958" cy="35074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6848380" y="755412"/>
            <a:ext cx="110799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/>
              <a:t>鑑定結果</a:t>
            </a:r>
            <a:endParaRPr lang="en-US" altLang="zh-TW" dirty="0" smtClean="0"/>
          </a:p>
        </p:txBody>
      </p:sp>
      <p:cxnSp>
        <p:nvCxnSpPr>
          <p:cNvPr id="10" name="直線單箭頭接點 9"/>
          <p:cNvCxnSpPr>
            <a:stCxn id="8" idx="2"/>
          </p:cNvCxnSpPr>
          <p:nvPr/>
        </p:nvCxnSpPr>
        <p:spPr>
          <a:xfrm>
            <a:off x="7402378" y="1124744"/>
            <a:ext cx="22066" cy="56677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5004048" y="1124744"/>
            <a:ext cx="152477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1400" dirty="0" smtClean="0"/>
              <a:t>此實驗哪裡不同</a:t>
            </a:r>
            <a:r>
              <a:rPr lang="en-US" altLang="zh-TW" sz="1400" dirty="0" smtClean="0"/>
              <a:t>?</a:t>
            </a:r>
          </a:p>
          <a:p>
            <a:r>
              <a:rPr lang="zh-TW" altLang="en-US" sz="1400" dirty="0" smtClean="0"/>
              <a:t>為何作這個實驗</a:t>
            </a:r>
            <a:endParaRPr lang="zh-TW" altLang="en-US" sz="1400" dirty="0"/>
          </a:p>
        </p:txBody>
      </p:sp>
      <p:cxnSp>
        <p:nvCxnSpPr>
          <p:cNvPr id="12" name="直線單箭頭接點 11"/>
          <p:cNvCxnSpPr/>
          <p:nvPr/>
        </p:nvCxnSpPr>
        <p:spPr>
          <a:xfrm>
            <a:off x="6228184" y="1628800"/>
            <a:ext cx="0" cy="36004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群組 16"/>
          <p:cNvGrpSpPr/>
          <p:nvPr/>
        </p:nvGrpSpPr>
        <p:grpSpPr>
          <a:xfrm>
            <a:off x="6228184" y="1628800"/>
            <a:ext cx="2723823" cy="5121860"/>
            <a:chOff x="6228184" y="1628800"/>
            <a:chExt cx="2723823" cy="5121860"/>
          </a:xfrm>
        </p:grpSpPr>
        <p:sp>
          <p:nvSpPr>
            <p:cNvPr id="15" name="文字方塊 14"/>
            <p:cNvSpPr txBox="1"/>
            <p:nvPr/>
          </p:nvSpPr>
          <p:spPr>
            <a:xfrm>
              <a:off x="6228184" y="6381328"/>
              <a:ext cx="2723823" cy="369332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鑑定結果列在後續投影片</a:t>
              </a:r>
              <a:endParaRPr lang="en-US" altLang="zh-TW" dirty="0" smtClean="0"/>
            </a:p>
          </p:txBody>
        </p:sp>
        <p:sp>
          <p:nvSpPr>
            <p:cNvPr id="16" name="矩形 15"/>
            <p:cNvSpPr/>
            <p:nvPr/>
          </p:nvSpPr>
          <p:spPr>
            <a:xfrm>
              <a:off x="6516216" y="1628800"/>
              <a:ext cx="1368152" cy="475252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Procedure / Methodology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z="1400" smtClean="0">
                <a:solidFill>
                  <a:schemeClr val="tx1"/>
                </a:solidFill>
              </a:rPr>
              <a:pPr/>
              <a:t>6</a:t>
            </a:fld>
            <a:endParaRPr lang="zh-TW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Results of Samples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4400" dirty="0" smtClean="0"/>
              <a:t>Your Results Here</a:t>
            </a:r>
            <a:endParaRPr lang="zh-TW" altLang="en-US" sz="44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1439079" y="4941168"/>
            <a:ext cx="2149178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dirty="0" smtClean="0"/>
              <a:t>Description</a:t>
            </a:r>
          </a:p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What are we seeing?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6155368" y="4942909"/>
            <a:ext cx="1420582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dirty="0" smtClean="0"/>
              <a:t>Description</a:t>
            </a:r>
          </a:p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Comparison?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95536" y="1556792"/>
            <a:ext cx="8136904" cy="33123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284228" y="5877272"/>
            <a:ext cx="2532040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dirty="0" smtClean="0"/>
              <a:t>Description</a:t>
            </a:r>
          </a:p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Where are these results?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5796136" y="5877272"/>
            <a:ext cx="2532040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dirty="0" smtClean="0"/>
              <a:t>Description</a:t>
            </a:r>
          </a:p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Where are these results?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z="1400" smtClean="0">
                <a:solidFill>
                  <a:schemeClr val="tx1"/>
                </a:solidFill>
              </a:rPr>
              <a:pPr/>
              <a:t>7</a:t>
            </a:fld>
            <a:endParaRPr lang="zh-TW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Results </a:t>
            </a:r>
            <a:r>
              <a:rPr lang="en-US" altLang="zh-TW" dirty="0" smtClean="0">
                <a:solidFill>
                  <a:srgbClr val="C00000"/>
                </a:solidFill>
              </a:rPr>
              <a:t>(SEM) </a:t>
            </a:r>
            <a:r>
              <a:rPr lang="en-US" altLang="zh-TW" dirty="0" smtClean="0"/>
              <a:t>of Samples </a:t>
            </a:r>
            <a:r>
              <a:rPr lang="en-US" altLang="zh-TW" dirty="0" smtClean="0">
                <a:solidFill>
                  <a:srgbClr val="C00000"/>
                </a:solidFill>
              </a:rPr>
              <a:t>(CMO-100)</a:t>
            </a:r>
            <a:endParaRPr lang="zh-TW" altLang="en-US" dirty="0">
              <a:solidFill>
                <a:srgbClr val="C00000"/>
              </a:solidFill>
            </a:endParaRPr>
          </a:p>
        </p:txBody>
      </p:sp>
      <p:pic>
        <p:nvPicPr>
          <p:cNvPr id="1026" name="Picture 2" descr="D:\Research\Reports\rGO-CMO\SEM of rGO-CMO\200 ml rGO-CMO-APTMS\200-5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976" y="1484784"/>
            <a:ext cx="3840000" cy="2880000"/>
          </a:xfrm>
          <a:prstGeom prst="rect">
            <a:avLst/>
          </a:prstGeom>
          <a:noFill/>
        </p:spPr>
      </p:pic>
      <p:pic>
        <p:nvPicPr>
          <p:cNvPr id="1027" name="Picture 3" descr="D:\Research\Reports\rGO-CMO\SEM of rGO-CMO\CMO\CMO-04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84784"/>
            <a:ext cx="3840000" cy="2880000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1372136" y="4509120"/>
            <a:ext cx="2283061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dirty="0" smtClean="0"/>
              <a:t>Description</a:t>
            </a:r>
          </a:p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After GO hybridization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5496321" y="4509120"/>
            <a:ext cx="2427909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dirty="0" smtClean="0"/>
              <a:t>Description</a:t>
            </a:r>
          </a:p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Before GO hybridization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256760" y="5301208"/>
            <a:ext cx="2586990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dirty="0" smtClean="0"/>
              <a:t>Description</a:t>
            </a:r>
          </a:p>
          <a:p>
            <a:pPr algn="ctr"/>
            <a:r>
              <a:rPr lang="en-US" altLang="zh-TW" sz="1400" dirty="0" smtClean="0">
                <a:solidFill>
                  <a:srgbClr val="C00000"/>
                </a:solidFill>
              </a:rPr>
              <a:t>Path: </a:t>
            </a:r>
            <a:r>
              <a:rPr lang="en-US" altLang="zh-TW" sz="1400" dirty="0" err="1" smtClean="0">
                <a:solidFill>
                  <a:srgbClr val="C00000"/>
                </a:solidFill>
              </a:rPr>
              <a:t>chc</a:t>
            </a:r>
            <a:r>
              <a:rPr lang="en-US" altLang="zh-TW" sz="1400" dirty="0" smtClean="0">
                <a:solidFill>
                  <a:srgbClr val="C00000"/>
                </a:solidFill>
              </a:rPr>
              <a:t>/</a:t>
            </a:r>
            <a:r>
              <a:rPr lang="zh-TW" altLang="en-US" sz="1400" dirty="0" smtClean="0">
                <a:solidFill>
                  <a:srgbClr val="C00000"/>
                </a:solidFill>
              </a:rPr>
              <a:t>結果</a:t>
            </a:r>
            <a:r>
              <a:rPr lang="en-US" altLang="zh-TW" sz="1400" dirty="0" smtClean="0">
                <a:solidFill>
                  <a:srgbClr val="C00000"/>
                </a:solidFill>
              </a:rPr>
              <a:t>/SEM/gcmo-20-2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5449620" y="5301208"/>
            <a:ext cx="2781787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dirty="0" smtClean="0"/>
              <a:t>Description</a:t>
            </a:r>
          </a:p>
          <a:p>
            <a:pPr algn="ctr"/>
            <a:r>
              <a:rPr lang="en-US" altLang="zh-TW" sz="1400" dirty="0" smtClean="0">
                <a:solidFill>
                  <a:srgbClr val="C00000"/>
                </a:solidFill>
              </a:rPr>
              <a:t>Path: </a:t>
            </a:r>
            <a:r>
              <a:rPr lang="en-US" altLang="zh-TW" sz="1400" dirty="0" err="1" smtClean="0">
                <a:solidFill>
                  <a:srgbClr val="C00000"/>
                </a:solidFill>
              </a:rPr>
              <a:t>chc</a:t>
            </a:r>
            <a:r>
              <a:rPr lang="en-US" altLang="zh-TW" sz="1400" dirty="0" smtClean="0">
                <a:solidFill>
                  <a:srgbClr val="C00000"/>
                </a:solidFill>
              </a:rPr>
              <a:t>/</a:t>
            </a:r>
            <a:r>
              <a:rPr lang="zh-TW" altLang="en-US" sz="1400" dirty="0" smtClean="0">
                <a:solidFill>
                  <a:srgbClr val="C00000"/>
                </a:solidFill>
              </a:rPr>
              <a:t>結果</a:t>
            </a:r>
            <a:r>
              <a:rPr lang="en-US" altLang="zh-TW" sz="1400" dirty="0" smtClean="0">
                <a:solidFill>
                  <a:srgbClr val="C00000"/>
                </a:solidFill>
              </a:rPr>
              <a:t>/SEM/cmo-100C-12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2082304" y="6021288"/>
            <a:ext cx="906017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dirty="0" smtClean="0"/>
              <a:t>Exp. Code</a:t>
            </a:r>
          </a:p>
          <a:p>
            <a:pPr algn="ctr"/>
            <a:r>
              <a:rPr lang="en-US" altLang="zh-TW" sz="1400" dirty="0" smtClean="0">
                <a:solidFill>
                  <a:srgbClr val="C00000"/>
                </a:solidFill>
              </a:rPr>
              <a:t>CCM-36 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6515718" y="6021288"/>
            <a:ext cx="906017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dirty="0" smtClean="0"/>
              <a:t>Exp. Code</a:t>
            </a:r>
          </a:p>
          <a:p>
            <a:pPr algn="ctr"/>
            <a:r>
              <a:rPr lang="en-US" altLang="zh-TW" sz="1400" dirty="0" smtClean="0">
                <a:solidFill>
                  <a:srgbClr val="C00000"/>
                </a:solidFill>
              </a:rPr>
              <a:t>CCM-10 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-11435" y="6516052"/>
            <a:ext cx="2643096" cy="36933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File Path of figures or data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z="1400" smtClean="0">
                <a:solidFill>
                  <a:schemeClr val="tx1"/>
                </a:solidFill>
              </a:rPr>
              <a:pPr/>
              <a:t>8</a:t>
            </a:fld>
            <a:endParaRPr lang="zh-TW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單層石墨烯 </a:t>
            </a:r>
            <a:r>
              <a:rPr lang="en-US" altLang="zh-TW" dirty="0" smtClean="0"/>
              <a:t>(</a:t>
            </a:r>
            <a:r>
              <a:rPr lang="zh-TW" altLang="en-US" dirty="0" smtClean="0"/>
              <a:t>新銅片</a:t>
            </a:r>
            <a:r>
              <a:rPr lang="en-US" altLang="zh-TW" dirty="0" smtClean="0"/>
              <a:t>) of YCG-3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4369252" cy="3276939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268760"/>
            <a:ext cx="4048617" cy="3645024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24543" y="5019581"/>
            <a:ext cx="5090432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zh-TW" altLang="en-US" dirty="0" smtClean="0"/>
              <a:t>光學顯微鏡圖 </a:t>
            </a:r>
            <a:r>
              <a:rPr lang="en-US" altLang="zh-TW" dirty="0" smtClean="0"/>
              <a:t>(OM</a:t>
            </a:r>
            <a:r>
              <a:rPr lang="zh-TW" altLang="en-US" dirty="0" smtClean="0"/>
              <a:t> </a:t>
            </a:r>
            <a:r>
              <a:rPr lang="en-US" altLang="zh-TW" dirty="0" smtClean="0"/>
              <a:t>of something; if more than one)</a:t>
            </a:r>
          </a:p>
          <a:p>
            <a:pPr algn="ctr"/>
            <a:r>
              <a:rPr lang="zh-TW" altLang="en-US" dirty="0" smtClean="0">
                <a:solidFill>
                  <a:srgbClr val="C00000"/>
                </a:solidFill>
              </a:rPr>
              <a:t>新銅片作的石墨烯</a:t>
            </a:r>
            <a:endParaRPr lang="en-US" altLang="zh-TW" dirty="0" smtClean="0">
              <a:solidFill>
                <a:srgbClr val="C00000"/>
              </a:solidFill>
            </a:endParaRPr>
          </a:p>
          <a:p>
            <a:pPr algn="ctr"/>
            <a:r>
              <a:rPr lang="zh-TW" altLang="en-US" dirty="0" smtClean="0">
                <a:solidFill>
                  <a:srgbClr val="C00000"/>
                </a:solidFill>
              </a:rPr>
              <a:t>表面不乾淨有大量破洞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440481" y="6021288"/>
            <a:ext cx="2458557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rgbClr val="C00000"/>
                </a:solidFill>
              </a:rPr>
              <a:t>Patch: YCG/</a:t>
            </a:r>
            <a:r>
              <a:rPr lang="zh-TW" altLang="en-US" sz="1400" dirty="0" smtClean="0">
                <a:solidFill>
                  <a:srgbClr val="C00000"/>
                </a:solidFill>
              </a:rPr>
              <a:t>結果</a:t>
            </a:r>
            <a:r>
              <a:rPr lang="en-US" altLang="zh-TW" sz="1400" dirty="0" smtClean="0">
                <a:solidFill>
                  <a:srgbClr val="C00000"/>
                </a:solidFill>
              </a:rPr>
              <a:t>/Raman/OM-5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5868144" y="4797152"/>
            <a:ext cx="2492991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zh-TW" altLang="en-US" dirty="0" smtClean="0"/>
              <a:t>光學顯微鏡圖 </a:t>
            </a:r>
            <a:r>
              <a:rPr lang="en-US" altLang="zh-TW" dirty="0" smtClean="0"/>
              <a:t>(OM)</a:t>
            </a:r>
          </a:p>
          <a:p>
            <a:pPr algn="ctr"/>
            <a:r>
              <a:rPr lang="zh-TW" altLang="en-US" dirty="0" smtClean="0">
                <a:solidFill>
                  <a:srgbClr val="C00000"/>
                </a:solidFill>
              </a:rPr>
              <a:t>新銅片作的石墨烯</a:t>
            </a:r>
            <a:endParaRPr lang="en-US" altLang="zh-TW" dirty="0" smtClean="0">
              <a:solidFill>
                <a:srgbClr val="C00000"/>
              </a:solidFill>
            </a:endParaRPr>
          </a:p>
          <a:p>
            <a:pPr algn="ctr"/>
            <a:r>
              <a:rPr lang="zh-TW" altLang="en-US" dirty="0" smtClean="0">
                <a:solidFill>
                  <a:srgbClr val="C00000"/>
                </a:solidFill>
              </a:rPr>
              <a:t>表面不乾淨有大量破洞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525804" y="6388913"/>
            <a:ext cx="621196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rgbClr val="C00000"/>
                </a:solidFill>
              </a:rPr>
              <a:t>YCG-3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568136" y="6011996"/>
            <a:ext cx="2964338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rgbClr val="C00000"/>
                </a:solidFill>
              </a:rPr>
              <a:t>Path: YCG/</a:t>
            </a:r>
            <a:r>
              <a:rPr lang="zh-TW" altLang="en-US" sz="1400" dirty="0" smtClean="0">
                <a:solidFill>
                  <a:srgbClr val="C00000"/>
                </a:solidFill>
              </a:rPr>
              <a:t>結果</a:t>
            </a:r>
            <a:r>
              <a:rPr lang="en-US" altLang="zh-TW" sz="1400" dirty="0" smtClean="0">
                <a:solidFill>
                  <a:srgbClr val="C00000"/>
                </a:solidFill>
              </a:rPr>
              <a:t>/Raman/spec/YCG-3-5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-64952" y="6542802"/>
            <a:ext cx="2643096" cy="36933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File Path of figures or data</a:t>
            </a:r>
            <a:endParaRPr lang="zh-TW" altLang="en-US" dirty="0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CF052-0DBC-4D73-AFE9-2D5DD3C38871}" type="slidenum">
              <a:rPr lang="zh-TW" altLang="en-US" sz="1400" smtClean="0">
                <a:solidFill>
                  <a:schemeClr val="tx1"/>
                </a:solidFill>
              </a:rPr>
              <a:pPr/>
              <a:t>9</a:t>
            </a:fld>
            <a:endParaRPr lang="zh-TW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8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ta pp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ata ppt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研究所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Data ppt</Template>
  <TotalTime>1892</TotalTime>
  <Words>465</Words>
  <PresentationFormat>如螢幕大小 (4:3)</PresentationFormat>
  <Paragraphs>132</Paragraphs>
  <Slides>13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13</vt:i4>
      </vt:variant>
    </vt:vector>
  </HeadingPairs>
  <TitlesOfParts>
    <vt:vector size="20" baseType="lpstr">
      <vt:lpstr>新細明體</vt:lpstr>
      <vt:lpstr>標楷體</vt:lpstr>
      <vt:lpstr>Arial</vt:lpstr>
      <vt:lpstr>Calibri</vt:lpstr>
      <vt:lpstr>Times New Roman</vt:lpstr>
      <vt:lpstr>Data ppt</vt:lpstr>
      <vt:lpstr>1_Data ppt</vt:lpstr>
      <vt:lpstr>Your Topic 1. 含氮GO的水熱合成: 用urea調控pH 2. MB在可見光催化</vt:lpstr>
      <vt:lpstr>Last Week</vt:lpstr>
      <vt:lpstr>Goal of this week</vt:lpstr>
      <vt:lpstr>合成 (Preparation)</vt:lpstr>
      <vt:lpstr>Preparation (合成)</vt:lpstr>
      <vt:lpstr>Procedure / Methodology</vt:lpstr>
      <vt:lpstr>Results of Samples</vt:lpstr>
      <vt:lpstr>Results (SEM) of Samples (CMO-100)</vt:lpstr>
      <vt:lpstr>單層石墨烯 (新銅片) of YCG-3</vt:lpstr>
      <vt:lpstr>What I Learn</vt:lpstr>
      <vt:lpstr>Conclusion</vt:lpstr>
      <vt:lpstr>Next</vt:lpstr>
      <vt:lpstr>Paper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2014-07-02T09:31:38Z</dcterms:created>
  <dcterms:modified xsi:type="dcterms:W3CDTF">2023-05-31T13:06:47Z</dcterms:modified>
</cp:coreProperties>
</file>