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66FF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DC18C7-6FFB-4467-8CD0-82506B927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5CCBE75-4B45-43F0-9CA6-77A90F053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43B696-2260-4567-972D-0428B5B5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18EC7A-D3D4-4DB3-83C1-0EA8E974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5EE2D0-B4C9-4417-A033-891918E2C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481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790D27-66CE-42E9-9AB1-8A210A6F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1A1BB88-ACF0-4B6E-A373-85051C800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146C6C-3357-4244-A193-CE427A3B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A2E509A-C670-4540-A16A-ACAC4918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4C7AC9-8449-49FE-AF15-D32342BC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71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7F31BAD-57E9-4114-9400-03C8CB168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F512286-9A17-4737-85A0-AC69D6428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91B55B-536B-46DD-9D12-C4F7793E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97A7EE-5120-47AF-9F87-27641E82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939D74-5E4A-4F40-ADCC-42C0C0C0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295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2AC297-0077-4511-BEBC-F65860FD9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939562-4466-4A01-979B-C849FA4BB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72B0702-9646-438B-B26A-8C16B131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2EE14C-4B6C-481E-A042-554FD3A70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0B9726-E565-48C8-AF57-804A268A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71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8A1C63-2971-40C5-B6E7-1A23D39EB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923949B-B66C-406A-ACA2-E692E55BA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E5BFC7-1BF2-4086-A997-A6C21BE2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160D71-6344-4562-8B36-D318361DD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3757EF-5557-4577-8270-5888A314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180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512D49-7D73-4D8B-A2BF-CC8C16F1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37DF83-417A-49BF-BE63-59BCE014F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F7BB3B4-36BD-46D7-AD53-2CBF45B1D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7ED48D9-1D56-4951-9D84-6F746519E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34B474F-2F1E-4F1F-8A2B-60A064B2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ADC34E-966E-4157-B0C0-97CEBF6F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91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066CF8-F3C2-419F-A8E7-5B84E839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53D3B5E-D86E-4100-B8B5-6E2D2395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572BA17-9D56-4C95-AF71-C59DA6549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A72F4DC-DD82-4B21-AB0D-6E32A3A27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5E0A3D6-44A3-4479-BBAB-0288C6272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D0AEFEB-0B48-427F-AE78-608D6D72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210F016-BC05-4BE4-8CB4-39B58194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FF7B4ED-0022-4879-8CA9-AD9ED859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17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723761-8FB2-4E93-92D4-C22D08F4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40FFC20-A131-4522-857D-D7AB6F13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0A6CA1B-D0BB-4A42-A7DD-772D0FA9E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12D26FF-8B6A-4BA9-A22A-6001088B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66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AC2D73B-CC75-4654-8198-867CA1A1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9D5D819-55AC-4E41-AE3F-0C8EF550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A1DF14C-98EF-44D3-ACEF-273DBD9C9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1151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27D59A-4AC2-443D-8F0C-9E8D06A7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CFACF4-B7DF-4DDD-A230-EF3D0501D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E4478B7-3176-41C5-95F6-03740C235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83C77C7-CD30-429C-A02F-58B02AC9C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61C174-4A32-4948-892A-387363673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F437264-7C1F-4E5C-B973-345408CAE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411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631017-428C-43F3-A7B3-1CAC9F7E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21724F-C354-43F5-BF4A-37D342C24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CF88037-2638-4F8A-9ED3-F80275B37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2F9E205-2EAF-420C-9DAE-88ADF8B6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AB3768C-871B-4789-A386-FE0C9BA0C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4A04F0-2333-4961-A4B6-19482CCB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28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E214268-5F25-48C1-8F4C-8DAF4F35F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65E980B-811F-4B7B-991A-C2F7895DE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5E8CD8-5E23-4BA8-BC92-CACDBD10E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146A-752F-4BE7-8DCE-FD1AE57BE2DE}" type="datetimeFigureOut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98A12F-AC96-48FA-B72D-37E969BCE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72CEDC0-DFE6-4530-87D4-21A0978B5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CBBF9-79A4-401A-811D-3C52CC095D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55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4852925E-9F6B-4C32-BD74-1B4F325CB7A1}"/>
              </a:ext>
            </a:extLst>
          </p:cNvPr>
          <p:cNvSpPr/>
          <p:nvPr/>
        </p:nvSpPr>
        <p:spPr>
          <a:xfrm>
            <a:off x="1012240" y="2680451"/>
            <a:ext cx="281641" cy="11174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405C9B-90D5-4C71-A4D4-C971AC57C171}"/>
              </a:ext>
            </a:extLst>
          </p:cNvPr>
          <p:cNvSpPr/>
          <p:nvPr/>
        </p:nvSpPr>
        <p:spPr>
          <a:xfrm>
            <a:off x="2240278" y="2786743"/>
            <a:ext cx="3801292" cy="1558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05AD663-4D28-4035-9CBA-FA4BF422AE69}"/>
              </a:ext>
            </a:extLst>
          </p:cNvPr>
          <p:cNvSpPr/>
          <p:nvPr/>
        </p:nvSpPr>
        <p:spPr>
          <a:xfrm>
            <a:off x="3021873" y="2882536"/>
            <a:ext cx="2238103" cy="1436915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C495CAE-71E2-4B76-8647-5E20F5C9C698}"/>
              </a:ext>
            </a:extLst>
          </p:cNvPr>
          <p:cNvSpPr/>
          <p:nvPr/>
        </p:nvSpPr>
        <p:spPr>
          <a:xfrm>
            <a:off x="3021873" y="1497874"/>
            <a:ext cx="2238103" cy="28215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AB5A1AF-86B1-46B1-BD22-C1193119AA26}"/>
              </a:ext>
            </a:extLst>
          </p:cNvPr>
          <p:cNvSpPr/>
          <p:nvPr/>
        </p:nvSpPr>
        <p:spPr>
          <a:xfrm>
            <a:off x="3039291" y="2063930"/>
            <a:ext cx="148046" cy="16720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97605FA-D8AD-4A61-B3AF-8FF0218C3D4E}"/>
              </a:ext>
            </a:extLst>
          </p:cNvPr>
          <p:cNvSpPr/>
          <p:nvPr/>
        </p:nvSpPr>
        <p:spPr>
          <a:xfrm>
            <a:off x="2240278" y="2246811"/>
            <a:ext cx="3801292" cy="20987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A1F4AF3-3378-49D6-9DBB-3DE89BFE7DA9}"/>
              </a:ext>
            </a:extLst>
          </p:cNvPr>
          <p:cNvSpPr txBox="1"/>
          <p:nvPr/>
        </p:nvSpPr>
        <p:spPr>
          <a:xfrm>
            <a:off x="6206648" y="3437708"/>
            <a:ext cx="5782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80℃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 </a:t>
            </a:r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oil bath (oil level should be higher than the CMOH growing solution)</a:t>
            </a:r>
            <a:endParaRPr lang="zh-TW" altLang="en-US" sz="2000" b="1" dirty="0">
              <a:solidFill>
                <a:srgbClr val="0000FF"/>
              </a:solidFill>
              <a:ea typeface="+mj-ea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4BCAEDB-5A1B-4AFE-921E-5E68BFD8A347}"/>
              </a:ext>
            </a:extLst>
          </p:cNvPr>
          <p:cNvCxnSpPr/>
          <p:nvPr/>
        </p:nvCxnSpPr>
        <p:spPr>
          <a:xfrm>
            <a:off x="3283131" y="2063930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F3667D6-3BC7-4763-BAE6-D3E92432221A}"/>
              </a:ext>
            </a:extLst>
          </p:cNvPr>
          <p:cNvCxnSpPr/>
          <p:nvPr/>
        </p:nvCxnSpPr>
        <p:spPr>
          <a:xfrm>
            <a:off x="3283131" y="2878183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76B4F79-443B-4AB2-A419-B9CA0C7FD442}"/>
              </a:ext>
            </a:extLst>
          </p:cNvPr>
          <p:cNvCxnSpPr/>
          <p:nvPr/>
        </p:nvCxnSpPr>
        <p:spPr>
          <a:xfrm>
            <a:off x="3283131" y="3718564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6678D622-1316-485F-BA45-91A95DE134C5}"/>
              </a:ext>
            </a:extLst>
          </p:cNvPr>
          <p:cNvCxnSpPr/>
          <p:nvPr/>
        </p:nvCxnSpPr>
        <p:spPr>
          <a:xfrm flipH="1" flipV="1">
            <a:off x="2638696" y="1741714"/>
            <a:ext cx="474618" cy="6879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2DF8CD9-BA3A-4718-A98C-1E3299B54A7B}"/>
              </a:ext>
            </a:extLst>
          </p:cNvPr>
          <p:cNvSpPr txBox="1"/>
          <p:nvPr/>
        </p:nvSpPr>
        <p:spPr>
          <a:xfrm>
            <a:off x="1345045" y="1393444"/>
            <a:ext cx="1694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</a:rPr>
              <a:t>FTO (3x1 cm</a:t>
            </a:r>
            <a:r>
              <a:rPr lang="en-US" altLang="zh-TW" sz="2000" b="1" baseline="30000" dirty="0">
                <a:solidFill>
                  <a:srgbClr val="0000FF"/>
                </a:solidFill>
              </a:rPr>
              <a:t>2</a:t>
            </a:r>
            <a:r>
              <a:rPr lang="en-US" altLang="zh-TW" sz="2000" b="1" dirty="0">
                <a:solidFill>
                  <a:srgbClr val="0000FF"/>
                </a:solidFill>
              </a:rPr>
              <a:t>)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39783E64-14EE-45B6-8B48-5A4A688EC9D3}"/>
              </a:ext>
            </a:extLst>
          </p:cNvPr>
          <p:cNvCxnSpPr/>
          <p:nvPr/>
        </p:nvCxnSpPr>
        <p:spPr>
          <a:xfrm>
            <a:off x="3448593" y="2076993"/>
            <a:ext cx="0" cy="79248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529E19DF-6ED6-41A1-8610-EA978A060D3E}"/>
              </a:ext>
            </a:extLst>
          </p:cNvPr>
          <p:cNvCxnSpPr/>
          <p:nvPr/>
        </p:nvCxnSpPr>
        <p:spPr>
          <a:xfrm>
            <a:off x="3452946" y="2899951"/>
            <a:ext cx="0" cy="79248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E85D9B7-18BB-4811-8156-E4D0C18CD92B}"/>
              </a:ext>
            </a:extLst>
          </p:cNvPr>
          <p:cNvSpPr txBox="1"/>
          <p:nvPr/>
        </p:nvSpPr>
        <p:spPr>
          <a:xfrm>
            <a:off x="3496491" y="231111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1.5 cm</a:t>
            </a:r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29C9214-C18C-4DA1-A307-88656DBB8F5A}"/>
              </a:ext>
            </a:extLst>
          </p:cNvPr>
          <p:cNvSpPr txBox="1"/>
          <p:nvPr/>
        </p:nvSpPr>
        <p:spPr>
          <a:xfrm>
            <a:off x="3489326" y="316239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1.5 cm</a:t>
            </a:r>
            <a:endParaRPr lang="zh-TW" altLang="en-US" dirty="0"/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9093731-8E48-467D-B00C-DCFCD793AC51}"/>
              </a:ext>
            </a:extLst>
          </p:cNvPr>
          <p:cNvCxnSpPr>
            <a:cxnSpLocks/>
          </p:cNvCxnSpPr>
          <p:nvPr/>
        </p:nvCxnSpPr>
        <p:spPr>
          <a:xfrm>
            <a:off x="5916700" y="3252651"/>
            <a:ext cx="390479" cy="2790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774FBDA8-4611-4C5A-A205-AD79A247B9AD}"/>
              </a:ext>
            </a:extLst>
          </p:cNvPr>
          <p:cNvCxnSpPr>
            <a:cxnSpLocks/>
          </p:cNvCxnSpPr>
          <p:nvPr/>
        </p:nvCxnSpPr>
        <p:spPr>
          <a:xfrm flipV="1">
            <a:off x="5259976" y="1593499"/>
            <a:ext cx="618309" cy="1453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2F153D0-B3FB-4C30-B6D4-5F2B961452E2}"/>
              </a:ext>
            </a:extLst>
          </p:cNvPr>
          <p:cNvSpPr txBox="1"/>
          <p:nvPr/>
        </p:nvSpPr>
        <p:spPr>
          <a:xfrm>
            <a:off x="5916700" y="1376680"/>
            <a:ext cx="183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250 mL beaker</a:t>
            </a:r>
            <a:endParaRPr lang="zh-TW" altLang="en-US" sz="2000" b="1" dirty="0">
              <a:solidFill>
                <a:srgbClr val="0000FF"/>
              </a:solidFill>
              <a:ea typeface="+mj-ea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463CE95C-5256-40BB-8AE0-88DAAA058A4E}"/>
              </a:ext>
            </a:extLst>
          </p:cNvPr>
          <p:cNvSpPr/>
          <p:nvPr/>
        </p:nvSpPr>
        <p:spPr>
          <a:xfrm>
            <a:off x="3683722" y="4093028"/>
            <a:ext cx="923109" cy="2177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74AFD782-97B7-49E6-A351-1F689D18A0D3}"/>
              </a:ext>
            </a:extLst>
          </p:cNvPr>
          <p:cNvCxnSpPr>
            <a:cxnSpLocks/>
          </p:cNvCxnSpPr>
          <p:nvPr/>
        </p:nvCxnSpPr>
        <p:spPr>
          <a:xfrm>
            <a:off x="4209817" y="4244223"/>
            <a:ext cx="397014" cy="4322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6CB511E-EF71-4928-81A3-EEB74E8E2F4C}"/>
              </a:ext>
            </a:extLst>
          </p:cNvPr>
          <p:cNvSpPr txBox="1"/>
          <p:nvPr/>
        </p:nvSpPr>
        <p:spPr>
          <a:xfrm>
            <a:off x="4655745" y="4572653"/>
            <a:ext cx="23253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500 </a:t>
            </a:r>
            <a:r>
              <a:rPr lang="en-US" altLang="zh-TW" sz="2000" b="1" dirty="0" smtClean="0">
                <a:solidFill>
                  <a:srgbClr val="0000FF"/>
                </a:solidFill>
                <a:ea typeface="+mj-ea"/>
              </a:rPr>
              <a:t>rpm</a:t>
            </a:r>
          </a:p>
          <a:p>
            <a:r>
              <a:rPr lang="en-US" altLang="zh-TW" sz="2000" b="1" dirty="0" smtClean="0">
                <a:solidFill>
                  <a:srgbClr val="0000FF"/>
                </a:solidFill>
              </a:rPr>
              <a:t>(Blue </a:t>
            </a:r>
            <a:r>
              <a:rPr lang="en-US" altLang="zh-TW" sz="2000" b="1" dirty="0">
                <a:solidFill>
                  <a:srgbClr val="0000FF"/>
                </a:solidFill>
              </a:rPr>
              <a:t>Hot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plate turn to 3)</a:t>
            </a:r>
            <a:endParaRPr lang="en-US" altLang="zh-TW" sz="2000" b="1" dirty="0">
              <a:solidFill>
                <a:srgbClr val="0000FF"/>
              </a:solidFill>
            </a:endParaRPr>
          </a:p>
          <a:p>
            <a:endParaRPr lang="en-US" altLang="zh-TW" sz="2000" b="1" dirty="0" smtClean="0">
              <a:solidFill>
                <a:srgbClr val="0000FF"/>
              </a:solidFill>
              <a:ea typeface="+mj-ea"/>
            </a:endParaRPr>
          </a:p>
          <a:p>
            <a:r>
              <a:rPr lang="en-US" altLang="zh-TW" sz="2000" b="1" dirty="0" smtClean="0">
                <a:solidFill>
                  <a:srgbClr val="0000FF"/>
                </a:solidFill>
                <a:ea typeface="+mj-ea"/>
              </a:rPr>
              <a:t> </a:t>
            </a:r>
            <a:endParaRPr lang="zh-TW" altLang="en-US" sz="2000" b="1" dirty="0">
              <a:solidFill>
                <a:srgbClr val="0000FF"/>
              </a:solidFill>
              <a:ea typeface="+mj-ea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FD72947-C58B-4916-B5AE-5EBD925695DB}"/>
              </a:ext>
            </a:extLst>
          </p:cNvPr>
          <p:cNvSpPr txBox="1"/>
          <p:nvPr/>
        </p:nvSpPr>
        <p:spPr>
          <a:xfrm>
            <a:off x="341046" y="257189"/>
            <a:ext cx="4882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0070C0"/>
                </a:solidFill>
              </a:rPr>
              <a:t>1X CMOH Standard Growing Method</a:t>
            </a:r>
            <a:endParaRPr lang="zh-TW" altLang="en-US" sz="2400" b="1" dirty="0">
              <a:solidFill>
                <a:srgbClr val="0070C0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CC1C3CAC-50DC-4C48-98D6-6570792AD21C}"/>
              </a:ext>
            </a:extLst>
          </p:cNvPr>
          <p:cNvSpPr txBox="1"/>
          <p:nvPr/>
        </p:nvSpPr>
        <p:spPr>
          <a:xfrm>
            <a:off x="2608217" y="5573481"/>
            <a:ext cx="65714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Time: 15 min</a:t>
            </a:r>
          </a:p>
          <a:p>
            <a:r>
              <a:rPr lang="en-US" altLang="zh-TW" b="1" dirty="0"/>
              <a:t>Precursor: 150 mL H</a:t>
            </a:r>
            <a:r>
              <a:rPr lang="en-US" altLang="zh-TW" b="1" baseline="-25000" dirty="0"/>
              <a:t>2</a:t>
            </a:r>
            <a:r>
              <a:rPr lang="en-US" altLang="zh-TW" b="1" dirty="0"/>
              <a:t>O + 6 mmol Co(</a:t>
            </a:r>
            <a:r>
              <a:rPr lang="en-US" altLang="zh-TW" b="1" dirty="0" err="1"/>
              <a:t>OAc</a:t>
            </a:r>
            <a:r>
              <a:rPr lang="en-US" altLang="zh-TW" b="1" dirty="0"/>
              <a:t>)</a:t>
            </a:r>
            <a:r>
              <a:rPr lang="en-US" altLang="zh-TW" b="1" baseline="-25000" dirty="0"/>
              <a:t>2</a:t>
            </a:r>
            <a:r>
              <a:rPr lang="en-US" altLang="zh-TW" b="1" dirty="0"/>
              <a:t> + 2 mmol KMnO</a:t>
            </a:r>
            <a:r>
              <a:rPr lang="en-US" altLang="zh-TW" b="1" baseline="-25000" dirty="0"/>
              <a:t>4</a:t>
            </a:r>
          </a:p>
          <a:p>
            <a:r>
              <a:rPr lang="en-US" altLang="zh-TW" b="1" dirty="0"/>
              <a:t>Procedure: Put the room-temp. beaker into a 80℃ oil bath</a:t>
            </a:r>
          </a:p>
          <a:p>
            <a:r>
              <a:rPr lang="en-US" altLang="zh-TW" b="1" dirty="0"/>
              <a:t>Position of substrate: hung on beaker side wall with half immerse.</a:t>
            </a:r>
            <a:endParaRPr lang="zh-TW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1485469" y="4349531"/>
            <a:ext cx="5310909" cy="94527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296700" y="4676503"/>
            <a:ext cx="2068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0000FF"/>
                </a:solidFill>
              </a:rPr>
              <a:t>Blue Hot plate</a:t>
            </a:r>
          </a:p>
          <a:p>
            <a:r>
              <a:rPr lang="en-US" altLang="zh-TW" sz="2000" b="1" dirty="0" smtClean="0">
                <a:solidFill>
                  <a:srgbClr val="0000FF"/>
                </a:solidFill>
              </a:rPr>
              <a:t>Brand:</a:t>
            </a:r>
            <a:r>
              <a:rPr lang="en-US" altLang="zh-TW" sz="2000" b="1" dirty="0"/>
              <a:t> RCT basic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537A5905-D62F-471C-8ABF-2267C321C6E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6647191" y="4876558"/>
            <a:ext cx="649509" cy="1538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9BABC1AC-C9E5-450C-BB27-F71541BD7E22}"/>
              </a:ext>
            </a:extLst>
          </p:cNvPr>
          <p:cNvSpPr/>
          <p:nvPr/>
        </p:nvSpPr>
        <p:spPr>
          <a:xfrm>
            <a:off x="3050175" y="3208697"/>
            <a:ext cx="241664" cy="331341"/>
          </a:xfrm>
          <a:prstGeom prst="rightArrow">
            <a:avLst>
              <a:gd name="adj1" fmla="val 50000"/>
              <a:gd name="adj2" fmla="val 65201"/>
            </a:avLst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7AF1BB8-F3C3-4D2A-AB56-E435C6975E78}"/>
              </a:ext>
            </a:extLst>
          </p:cNvPr>
          <p:cNvSpPr txBox="1"/>
          <p:nvPr/>
        </p:nvSpPr>
        <p:spPr>
          <a:xfrm>
            <a:off x="1293881" y="3299598"/>
            <a:ext cx="751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</a:rPr>
              <a:t>Front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C0DD7EC6-1175-493C-88FC-00AE65D64353}"/>
              </a:ext>
            </a:extLst>
          </p:cNvPr>
          <p:cNvSpPr/>
          <p:nvPr/>
        </p:nvSpPr>
        <p:spPr>
          <a:xfrm>
            <a:off x="1023256" y="2979313"/>
            <a:ext cx="431073" cy="591036"/>
          </a:xfrm>
          <a:prstGeom prst="rightArrow">
            <a:avLst>
              <a:gd name="adj1" fmla="val 50000"/>
              <a:gd name="adj2" fmla="val 65201"/>
            </a:avLst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CFB63D6A-D250-4286-9AA3-E1916B3CD970}"/>
              </a:ext>
            </a:extLst>
          </p:cNvPr>
          <p:cNvSpPr txBox="1"/>
          <p:nvPr/>
        </p:nvSpPr>
        <p:spPr>
          <a:xfrm>
            <a:off x="251514" y="3302018"/>
            <a:ext cx="686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</a:rPr>
              <a:t>Back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2A33A9C2-58B4-4BB4-B551-2F4077941FEB}"/>
              </a:ext>
            </a:extLst>
          </p:cNvPr>
          <p:cNvCxnSpPr>
            <a:cxnSpLocks/>
          </p:cNvCxnSpPr>
          <p:nvPr/>
        </p:nvCxnSpPr>
        <p:spPr>
          <a:xfrm flipH="1">
            <a:off x="2039981" y="3566159"/>
            <a:ext cx="1010194" cy="304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66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字方塊 31">
            <a:extLst>
              <a:ext uri="{FF2B5EF4-FFF2-40B4-BE49-F238E27FC236}">
                <a16:creationId xmlns:a16="http://schemas.microsoft.com/office/drawing/2014/main" id="{6FD72947-C58B-4916-B5AE-5EBD925695DB}"/>
              </a:ext>
            </a:extLst>
          </p:cNvPr>
          <p:cNvSpPr txBox="1"/>
          <p:nvPr/>
        </p:nvSpPr>
        <p:spPr>
          <a:xfrm>
            <a:off x="341046" y="257189"/>
            <a:ext cx="423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0070C0"/>
                </a:solidFill>
              </a:rPr>
              <a:t>一倍 </a:t>
            </a:r>
            <a:r>
              <a:rPr lang="en-US" altLang="zh-TW" sz="2400" b="1" dirty="0">
                <a:solidFill>
                  <a:srgbClr val="0070C0"/>
                </a:solidFill>
              </a:rPr>
              <a:t>CMOH</a:t>
            </a:r>
            <a:r>
              <a:rPr lang="zh-TW" altLang="en-US" sz="2400" b="1" dirty="0">
                <a:solidFill>
                  <a:srgbClr val="0070C0"/>
                </a:solidFill>
              </a:rPr>
              <a:t> 薄膜標準生長步驟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F977846-05E2-4F88-BFC6-F69071DC721D}"/>
              </a:ext>
            </a:extLst>
          </p:cNvPr>
          <p:cNvSpPr/>
          <p:nvPr/>
        </p:nvSpPr>
        <p:spPr>
          <a:xfrm>
            <a:off x="1012240" y="2680451"/>
            <a:ext cx="281641" cy="11174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21E9F48-734D-4D3E-9DE2-55F621AFC615}"/>
              </a:ext>
            </a:extLst>
          </p:cNvPr>
          <p:cNvSpPr/>
          <p:nvPr/>
        </p:nvSpPr>
        <p:spPr>
          <a:xfrm>
            <a:off x="2240278" y="2786743"/>
            <a:ext cx="3801292" cy="1558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15657B3-B9C7-436B-A1C4-AEA96C8F7062}"/>
              </a:ext>
            </a:extLst>
          </p:cNvPr>
          <p:cNvSpPr/>
          <p:nvPr/>
        </p:nvSpPr>
        <p:spPr>
          <a:xfrm>
            <a:off x="3021873" y="2882536"/>
            <a:ext cx="2238103" cy="1436915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375E841-FAD5-4ED5-A795-50D7E0EAA63A}"/>
              </a:ext>
            </a:extLst>
          </p:cNvPr>
          <p:cNvSpPr/>
          <p:nvPr/>
        </p:nvSpPr>
        <p:spPr>
          <a:xfrm>
            <a:off x="3021873" y="1497874"/>
            <a:ext cx="2238103" cy="28215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588FFFA-1EE3-429F-B7F4-64FB69D08EFC}"/>
              </a:ext>
            </a:extLst>
          </p:cNvPr>
          <p:cNvSpPr/>
          <p:nvPr/>
        </p:nvSpPr>
        <p:spPr>
          <a:xfrm>
            <a:off x="3039291" y="2063930"/>
            <a:ext cx="148046" cy="16720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F6C6124-1385-41B8-AA04-C3C69645C829}"/>
              </a:ext>
            </a:extLst>
          </p:cNvPr>
          <p:cNvSpPr/>
          <p:nvPr/>
        </p:nvSpPr>
        <p:spPr>
          <a:xfrm>
            <a:off x="2240278" y="2246811"/>
            <a:ext cx="3801292" cy="20987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8DA3F5DD-80E3-4CB5-BEF9-B71245BC1A7A}"/>
              </a:ext>
            </a:extLst>
          </p:cNvPr>
          <p:cNvSpPr txBox="1"/>
          <p:nvPr/>
        </p:nvSpPr>
        <p:spPr>
          <a:xfrm>
            <a:off x="6206648" y="3437708"/>
            <a:ext cx="5782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80℃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 油浴 </a:t>
            </a:r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(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油高度須高於 </a:t>
            </a:r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CMOH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 生長溶液</a:t>
            </a:r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)</a:t>
            </a:r>
            <a:endParaRPr lang="zh-TW" altLang="en-US" sz="2000" b="1" dirty="0">
              <a:solidFill>
                <a:srgbClr val="0000FF"/>
              </a:solidFill>
              <a:ea typeface="+mj-ea"/>
            </a:endParaRPr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1D27BBC8-B7AF-48E2-B048-1D791327B6E6}"/>
              </a:ext>
            </a:extLst>
          </p:cNvPr>
          <p:cNvCxnSpPr/>
          <p:nvPr/>
        </p:nvCxnSpPr>
        <p:spPr>
          <a:xfrm>
            <a:off x="3283131" y="2063930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5A3F580E-BC77-4CC8-AAEB-628870E1DCDB}"/>
              </a:ext>
            </a:extLst>
          </p:cNvPr>
          <p:cNvCxnSpPr/>
          <p:nvPr/>
        </p:nvCxnSpPr>
        <p:spPr>
          <a:xfrm>
            <a:off x="3283131" y="2878183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05FC2BE6-F72B-464C-BD62-6F81A2A6CC82}"/>
              </a:ext>
            </a:extLst>
          </p:cNvPr>
          <p:cNvCxnSpPr/>
          <p:nvPr/>
        </p:nvCxnSpPr>
        <p:spPr>
          <a:xfrm>
            <a:off x="3283131" y="3718564"/>
            <a:ext cx="3309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D7D6F072-FD63-4AFA-8A10-9BA3817AEB1C}"/>
              </a:ext>
            </a:extLst>
          </p:cNvPr>
          <p:cNvCxnSpPr/>
          <p:nvPr/>
        </p:nvCxnSpPr>
        <p:spPr>
          <a:xfrm flipH="1" flipV="1">
            <a:off x="2638696" y="1741714"/>
            <a:ext cx="474618" cy="6879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DC67B2F4-6914-41BF-BB93-5E65AF8F50B3}"/>
              </a:ext>
            </a:extLst>
          </p:cNvPr>
          <p:cNvSpPr txBox="1"/>
          <p:nvPr/>
        </p:nvSpPr>
        <p:spPr>
          <a:xfrm>
            <a:off x="1345045" y="1393444"/>
            <a:ext cx="1694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</a:rPr>
              <a:t>FTO (3x1 cm</a:t>
            </a:r>
            <a:r>
              <a:rPr lang="en-US" altLang="zh-TW" sz="2000" b="1" baseline="30000" dirty="0">
                <a:solidFill>
                  <a:srgbClr val="0000FF"/>
                </a:solidFill>
              </a:rPr>
              <a:t>2</a:t>
            </a:r>
            <a:r>
              <a:rPr lang="en-US" altLang="zh-TW" sz="2000" b="1" dirty="0">
                <a:solidFill>
                  <a:srgbClr val="0000FF"/>
                </a:solidFill>
              </a:rPr>
              <a:t>)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F2AC70AD-1D92-4472-8311-833A9492495A}"/>
              </a:ext>
            </a:extLst>
          </p:cNvPr>
          <p:cNvCxnSpPr/>
          <p:nvPr/>
        </p:nvCxnSpPr>
        <p:spPr>
          <a:xfrm>
            <a:off x="3448593" y="2076993"/>
            <a:ext cx="0" cy="79248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ED7A2E95-D410-436F-8FD4-768B030E2A93}"/>
              </a:ext>
            </a:extLst>
          </p:cNvPr>
          <p:cNvCxnSpPr/>
          <p:nvPr/>
        </p:nvCxnSpPr>
        <p:spPr>
          <a:xfrm>
            <a:off x="3452946" y="2899951"/>
            <a:ext cx="0" cy="79248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25B40562-BB9B-433C-8B09-BDCD54F36896}"/>
              </a:ext>
            </a:extLst>
          </p:cNvPr>
          <p:cNvSpPr txBox="1"/>
          <p:nvPr/>
        </p:nvSpPr>
        <p:spPr>
          <a:xfrm>
            <a:off x="3496491" y="231111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1.5 cm</a:t>
            </a:r>
            <a:endParaRPr lang="zh-TW" altLang="en-US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8FD1BF16-5650-4A04-A4E4-449E5EB162AB}"/>
              </a:ext>
            </a:extLst>
          </p:cNvPr>
          <p:cNvSpPr txBox="1"/>
          <p:nvPr/>
        </p:nvSpPr>
        <p:spPr>
          <a:xfrm>
            <a:off x="3489326" y="316239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1.5 cm</a:t>
            </a:r>
            <a:endParaRPr lang="zh-TW" altLang="en-US" dirty="0"/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94349E56-F147-4B39-8F6B-D8CB9CFFCA5A}"/>
              </a:ext>
            </a:extLst>
          </p:cNvPr>
          <p:cNvCxnSpPr>
            <a:cxnSpLocks/>
          </p:cNvCxnSpPr>
          <p:nvPr/>
        </p:nvCxnSpPr>
        <p:spPr>
          <a:xfrm>
            <a:off x="5916700" y="3252651"/>
            <a:ext cx="390479" cy="2790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3E32FEB8-7CFF-493E-B454-0F69BCEC6EE6}"/>
              </a:ext>
            </a:extLst>
          </p:cNvPr>
          <p:cNvCxnSpPr>
            <a:cxnSpLocks/>
          </p:cNvCxnSpPr>
          <p:nvPr/>
        </p:nvCxnSpPr>
        <p:spPr>
          <a:xfrm flipV="1">
            <a:off x="5259976" y="1593499"/>
            <a:ext cx="618309" cy="1453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77C1E63-CBE6-47F2-A034-E872AB9E3074}"/>
              </a:ext>
            </a:extLst>
          </p:cNvPr>
          <p:cNvSpPr txBox="1"/>
          <p:nvPr/>
        </p:nvSpPr>
        <p:spPr>
          <a:xfrm>
            <a:off x="5916700" y="1376680"/>
            <a:ext cx="183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250 mL 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燒杯</a:t>
            </a: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179A67B2-7093-480F-8629-7F0E67EEDE3C}"/>
              </a:ext>
            </a:extLst>
          </p:cNvPr>
          <p:cNvSpPr/>
          <p:nvPr/>
        </p:nvSpPr>
        <p:spPr>
          <a:xfrm>
            <a:off x="3683722" y="4093028"/>
            <a:ext cx="923109" cy="2177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EDE5EF79-75B7-44FC-8FFD-ECC72044AAA7}"/>
              </a:ext>
            </a:extLst>
          </p:cNvPr>
          <p:cNvCxnSpPr>
            <a:cxnSpLocks/>
          </p:cNvCxnSpPr>
          <p:nvPr/>
        </p:nvCxnSpPr>
        <p:spPr>
          <a:xfrm>
            <a:off x="4209817" y="4244223"/>
            <a:ext cx="397014" cy="4322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0F553CA-DA25-45D4-A42E-53BF406E0C20}"/>
              </a:ext>
            </a:extLst>
          </p:cNvPr>
          <p:cNvSpPr txBox="1"/>
          <p:nvPr/>
        </p:nvSpPr>
        <p:spPr>
          <a:xfrm>
            <a:off x="4606831" y="4552937"/>
            <a:ext cx="32886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0000FF"/>
                </a:solidFill>
                <a:ea typeface="+mj-ea"/>
              </a:rPr>
              <a:t>500 rpm </a:t>
            </a:r>
            <a:endParaRPr lang="en-US" altLang="zh-TW" sz="2000" b="1" dirty="0" smtClean="0">
              <a:solidFill>
                <a:srgbClr val="0000FF"/>
              </a:solidFill>
              <a:ea typeface="+mj-ea"/>
            </a:endParaRPr>
          </a:p>
          <a:p>
            <a:r>
              <a:rPr lang="zh-TW" altLang="en-US" sz="2000" b="1" dirty="0" smtClean="0">
                <a:solidFill>
                  <a:srgbClr val="0000FF"/>
                </a:solidFill>
                <a:ea typeface="+mj-ea"/>
              </a:rPr>
              <a:t>藍色加熱板</a:t>
            </a:r>
            <a:r>
              <a:rPr lang="en-US" altLang="zh-TW" sz="2000" b="1" dirty="0" smtClean="0">
                <a:solidFill>
                  <a:srgbClr val="0000FF"/>
                </a:solidFill>
                <a:ea typeface="+mj-ea"/>
              </a:rPr>
              <a:t>(</a:t>
            </a:r>
            <a:r>
              <a:rPr lang="zh-TW" altLang="en-US" sz="2000" b="1" dirty="0">
                <a:solidFill>
                  <a:srgbClr val="0000FF"/>
                </a:solidFill>
                <a:ea typeface="+mj-ea"/>
              </a:rPr>
              <a:t>轉</a:t>
            </a:r>
            <a:r>
              <a:rPr lang="zh-TW" altLang="en-US" sz="2000" b="1" dirty="0" smtClean="0">
                <a:solidFill>
                  <a:srgbClr val="0000FF"/>
                </a:solidFill>
                <a:ea typeface="+mj-ea"/>
              </a:rPr>
              <a:t>到</a:t>
            </a:r>
            <a:r>
              <a:rPr lang="en-US" altLang="zh-TW" sz="2000" b="1" dirty="0" smtClean="0">
                <a:solidFill>
                  <a:srgbClr val="0000FF"/>
                </a:solidFill>
                <a:ea typeface="+mj-ea"/>
              </a:rPr>
              <a:t>3)</a:t>
            </a:r>
          </a:p>
          <a:p>
            <a:endParaRPr lang="zh-TW" altLang="en-US" sz="2000" b="1" dirty="0">
              <a:solidFill>
                <a:srgbClr val="0000FF"/>
              </a:solidFill>
              <a:ea typeface="+mj-ea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14BFA0DD-7B62-47D3-A94D-7950A4F5E7AD}"/>
              </a:ext>
            </a:extLst>
          </p:cNvPr>
          <p:cNvSpPr txBox="1"/>
          <p:nvPr/>
        </p:nvSpPr>
        <p:spPr>
          <a:xfrm>
            <a:off x="2608217" y="5573481"/>
            <a:ext cx="60724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時間</a:t>
            </a:r>
            <a:r>
              <a:rPr lang="en-US" altLang="zh-TW" b="1" dirty="0"/>
              <a:t>:</a:t>
            </a:r>
            <a:r>
              <a:rPr lang="zh-TW" altLang="en-US" b="1" dirty="0"/>
              <a:t> </a:t>
            </a:r>
            <a:r>
              <a:rPr lang="en-US" altLang="zh-TW" b="1" dirty="0"/>
              <a:t>15</a:t>
            </a:r>
            <a:r>
              <a:rPr lang="zh-TW" altLang="en-US" b="1" dirty="0"/>
              <a:t> 分鐘</a:t>
            </a:r>
            <a:endParaRPr lang="en-US" altLang="zh-TW" b="1" dirty="0"/>
          </a:p>
          <a:p>
            <a:r>
              <a:rPr lang="zh-TW" altLang="en-US" b="1" dirty="0"/>
              <a:t>生長液</a:t>
            </a:r>
            <a:r>
              <a:rPr lang="en-US" altLang="zh-TW" b="1" dirty="0"/>
              <a:t>: 150 mL H</a:t>
            </a:r>
            <a:r>
              <a:rPr lang="en-US" altLang="zh-TW" b="1" baseline="-25000" dirty="0"/>
              <a:t>2</a:t>
            </a:r>
            <a:r>
              <a:rPr lang="en-US" altLang="zh-TW" b="1" dirty="0"/>
              <a:t>O + 6 mmol Co(</a:t>
            </a:r>
            <a:r>
              <a:rPr lang="en-US" altLang="zh-TW" b="1" dirty="0" err="1"/>
              <a:t>OAc</a:t>
            </a:r>
            <a:r>
              <a:rPr lang="en-US" altLang="zh-TW" b="1" dirty="0"/>
              <a:t>)</a:t>
            </a:r>
            <a:r>
              <a:rPr lang="en-US" altLang="zh-TW" b="1" baseline="-25000" dirty="0"/>
              <a:t>2</a:t>
            </a:r>
            <a:r>
              <a:rPr lang="en-US" altLang="zh-TW" b="1" dirty="0"/>
              <a:t> + 2 mmol KMnO</a:t>
            </a:r>
            <a:r>
              <a:rPr lang="en-US" altLang="zh-TW" b="1" baseline="-25000" dirty="0"/>
              <a:t>4</a:t>
            </a:r>
          </a:p>
          <a:p>
            <a:r>
              <a:rPr lang="zh-TW" altLang="en-US" b="1" dirty="0"/>
              <a:t>生長步驟</a:t>
            </a:r>
            <a:r>
              <a:rPr lang="en-US" altLang="zh-TW" b="1" dirty="0"/>
              <a:t>: </a:t>
            </a:r>
            <a:r>
              <a:rPr lang="zh-TW" altLang="en-US" b="1" dirty="0"/>
              <a:t>將室溫燒杯置入</a:t>
            </a:r>
            <a:r>
              <a:rPr lang="en-US" altLang="zh-TW" b="1" dirty="0"/>
              <a:t> 80℃ </a:t>
            </a:r>
            <a:r>
              <a:rPr lang="zh-TW" altLang="en-US" b="1" dirty="0"/>
              <a:t>油浴</a:t>
            </a:r>
            <a:endParaRPr lang="en-US" altLang="zh-TW" b="1" dirty="0"/>
          </a:p>
          <a:p>
            <a:r>
              <a:rPr lang="zh-TW" altLang="en-US" b="1" dirty="0"/>
              <a:t>基板放置位置</a:t>
            </a:r>
            <a:r>
              <a:rPr lang="en-US" altLang="zh-TW" b="1" dirty="0"/>
              <a:t>: </a:t>
            </a:r>
            <a:r>
              <a:rPr lang="zh-TW" altLang="en-US" b="1"/>
              <a:t>掛至於燒杯壁上，一半浸泡一半露於空氣中</a:t>
            </a:r>
            <a:endParaRPr lang="zh-TW" altLang="en-US" b="1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5D5A419-467C-47E8-88DE-678F8AA91448}"/>
              </a:ext>
            </a:extLst>
          </p:cNvPr>
          <p:cNvSpPr/>
          <p:nvPr/>
        </p:nvSpPr>
        <p:spPr>
          <a:xfrm>
            <a:off x="1485469" y="4349531"/>
            <a:ext cx="5310909" cy="94527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687AE81F-023A-4848-AD56-59B0BDABB35F}"/>
              </a:ext>
            </a:extLst>
          </p:cNvPr>
          <p:cNvSpPr txBox="1"/>
          <p:nvPr/>
        </p:nvSpPr>
        <p:spPr>
          <a:xfrm>
            <a:off x="7296699" y="4676503"/>
            <a:ext cx="4801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00FF"/>
                </a:solidFill>
              </a:rPr>
              <a:t>藍色加熱板</a:t>
            </a:r>
            <a:endParaRPr lang="en-US" altLang="zh-TW" sz="2000" b="1" dirty="0" smtClean="0">
              <a:solidFill>
                <a:srgbClr val="0000FF"/>
              </a:solidFill>
            </a:endParaRPr>
          </a:p>
          <a:p>
            <a:r>
              <a:rPr lang="zh-TW" altLang="en-US" sz="2000" b="1" dirty="0">
                <a:solidFill>
                  <a:srgbClr val="0000FF"/>
                </a:solidFill>
              </a:rPr>
              <a:t>品牌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:</a:t>
            </a:r>
            <a:r>
              <a:rPr lang="en-US" altLang="zh-TW" sz="2000" b="1" dirty="0" smtClean="0"/>
              <a:t>RCT basic</a:t>
            </a:r>
            <a:r>
              <a:rPr lang="zh-TW" altLang="en-US" sz="2000" b="1" dirty="0"/>
              <a:t>數位式電磁加熱攪拌器 </a:t>
            </a:r>
            <a:endParaRPr lang="en-US" altLang="zh-TW" sz="2000" b="1" dirty="0"/>
          </a:p>
          <a:p>
            <a:endParaRPr lang="zh-TW" altLang="en-US" sz="2000" b="1" dirty="0">
              <a:solidFill>
                <a:srgbClr val="0000FF"/>
              </a:solidFill>
            </a:endParaRPr>
          </a:p>
        </p:txBody>
      </p:sp>
      <p:cxnSp>
        <p:nvCxnSpPr>
          <p:cNvPr id="59" name="直線單箭頭接點 58">
            <a:extLst>
              <a:ext uri="{FF2B5EF4-FFF2-40B4-BE49-F238E27FC236}">
                <a16:creationId xmlns:a16="http://schemas.microsoft.com/office/drawing/2014/main" id="{EA65CC38-1B2D-4707-8D71-41AF56929E32}"/>
              </a:ext>
            </a:extLst>
          </p:cNvPr>
          <p:cNvCxnSpPr>
            <a:cxnSpLocks/>
            <a:endCxn id="58" idx="1"/>
          </p:cNvCxnSpPr>
          <p:nvPr/>
        </p:nvCxnSpPr>
        <p:spPr>
          <a:xfrm>
            <a:off x="6647191" y="4876558"/>
            <a:ext cx="649508" cy="33855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箭號: 向右 59">
            <a:extLst>
              <a:ext uri="{FF2B5EF4-FFF2-40B4-BE49-F238E27FC236}">
                <a16:creationId xmlns:a16="http://schemas.microsoft.com/office/drawing/2014/main" id="{7082B0BE-34FB-4E67-93FF-19C5B325F478}"/>
              </a:ext>
            </a:extLst>
          </p:cNvPr>
          <p:cNvSpPr/>
          <p:nvPr/>
        </p:nvSpPr>
        <p:spPr>
          <a:xfrm>
            <a:off x="3050175" y="3208697"/>
            <a:ext cx="241664" cy="331341"/>
          </a:xfrm>
          <a:prstGeom prst="rightArrow">
            <a:avLst>
              <a:gd name="adj1" fmla="val 50000"/>
              <a:gd name="adj2" fmla="val 65201"/>
            </a:avLst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BEE9E61-D838-494E-BCA7-105472703350}"/>
              </a:ext>
            </a:extLst>
          </p:cNvPr>
          <p:cNvSpPr txBox="1"/>
          <p:nvPr/>
        </p:nvSpPr>
        <p:spPr>
          <a:xfrm>
            <a:off x="1293881" y="329959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0000FF"/>
                </a:solidFill>
              </a:rPr>
              <a:t>正面</a:t>
            </a: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29E40379-9D66-44A6-8378-ECEF2EDF9E15}"/>
              </a:ext>
            </a:extLst>
          </p:cNvPr>
          <p:cNvSpPr/>
          <p:nvPr/>
        </p:nvSpPr>
        <p:spPr>
          <a:xfrm>
            <a:off x="1023256" y="2979313"/>
            <a:ext cx="431073" cy="591036"/>
          </a:xfrm>
          <a:prstGeom prst="rightArrow">
            <a:avLst>
              <a:gd name="adj1" fmla="val 50000"/>
              <a:gd name="adj2" fmla="val 65201"/>
            </a:avLst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BCD5DE5C-6C5A-46DC-84FB-8AC634DB24A1}"/>
              </a:ext>
            </a:extLst>
          </p:cNvPr>
          <p:cNvSpPr txBox="1"/>
          <p:nvPr/>
        </p:nvSpPr>
        <p:spPr>
          <a:xfrm>
            <a:off x="251514" y="330201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0000FF"/>
                </a:solidFill>
              </a:rPr>
              <a:t>背面</a:t>
            </a:r>
          </a:p>
        </p:txBody>
      </p: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622B4295-04CE-430B-921D-B39622B85182}"/>
              </a:ext>
            </a:extLst>
          </p:cNvPr>
          <p:cNvCxnSpPr>
            <a:cxnSpLocks/>
          </p:cNvCxnSpPr>
          <p:nvPr/>
        </p:nvCxnSpPr>
        <p:spPr>
          <a:xfrm flipH="1">
            <a:off x="2039981" y="3566159"/>
            <a:ext cx="1010194" cy="304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43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200</Words>
  <Application>Microsoft Office PowerPoint</Application>
  <PresentationFormat>寬螢幕</PresentationFormat>
  <Paragraphs>34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逸晴 張</cp:lastModifiedBy>
  <cp:revision>9</cp:revision>
  <dcterms:created xsi:type="dcterms:W3CDTF">2020-06-11T09:02:32Z</dcterms:created>
  <dcterms:modified xsi:type="dcterms:W3CDTF">2021-10-06T14:56:00Z</dcterms:modified>
</cp:coreProperties>
</file>